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embedTrueTypeFonts="1" autoCompressPictures="0">
  <p:sldMasterIdLst>
    <p:sldMasterId id="2147483660" r:id="rId4"/>
  </p:sldMasterIdLst>
  <p:notesMasterIdLst>
    <p:notesMasterId r:id="rId19"/>
  </p:notesMasterIdLst>
  <p:sldIdLst>
    <p:sldId id="256" r:id="rId5"/>
    <p:sldId id="257" r:id="rId6"/>
    <p:sldId id="258" r:id="rId7"/>
    <p:sldId id="259" r:id="rId8"/>
    <p:sldId id="260" r:id="rId9"/>
    <p:sldId id="261" r:id="rId10"/>
    <p:sldId id="262" r:id="rId11"/>
    <p:sldId id="263" r:id="rId12"/>
    <p:sldId id="276" r:id="rId13"/>
    <p:sldId id="264" r:id="rId14"/>
    <p:sldId id="274" r:id="rId15"/>
    <p:sldId id="265" r:id="rId16"/>
    <p:sldId id="266" r:id="rId17"/>
    <p:sldId id="267" r:id="rId18"/>
  </p:sldIdLst>
  <p:sldSz cx="9144000" cy="6858000" type="screen4x3"/>
  <p:notesSz cx="6858000" cy="9144000"/>
  <p:embeddedFontLst>
    <p:embeddedFont>
      <p:font typeface="Arial" panose="020B0604020202020204" pitchFamily="34" charset="0"/>
      <p:regular r:id="rId20"/>
      <p:bold r:id="rId21"/>
      <p:italic r:id="rId22"/>
      <p:boldItalic r:id="rId23"/>
    </p:embeddedFont>
    <p:embeddedFont>
      <p:font typeface="Calibri" panose="020F0502020204030204" pitchFamily="34" charset="0"/>
      <p:regular r:id="rId24"/>
      <p:bold r:id="rId25"/>
      <p:italic r:id="rId26"/>
      <p:boldItalic r:id="rId27"/>
    </p:embeddedFont>
    <p:embeddedFont>
      <p:font typeface="Courier New" panose="02070309020205020404" pitchFamily="49" charset="0"/>
      <p:regular r:id="rId28"/>
      <p:bold r:id="rId29"/>
      <p:italic r:id="rId30"/>
      <p:boldItalic r:id="rId3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964650B-09E1-B108-8C9F-E2E3E59FC586}" name="Guest User" initials="GU" userId="S::urn:spo:anon#c5265737791085dd654f5534e263fb3502306e1eb717632f35d485a5a5a50acd::" providerId="AD"/>
  <p188:author id="{8ED57E89-077A-73D8-B927-501C03177369}" name="Zachary Hochheim - EXT" initials="ZE" userId="S::zhochheim@discoveryed.com::0dd61de9-b4da-4924-80d8-9565dae7d39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Garry Smolyansky" initials="GS [2]" lastIdx="8" clrIdx="6">
    <p:extLst>
      <p:ext uri="{19B8F6BF-5375-455C-9EA6-DF929625EA0E}">
        <p15:presenceInfo xmlns:p15="http://schemas.microsoft.com/office/powerpoint/2012/main" userId="S::gsmolyansky@discoveryed.com::099b8290-f36e-44b2-abff-16a65e0df1c9" providerId="AD"/>
      </p:ext>
    </p:extLst>
  </p:cmAuthor>
  <p:cmAuthor id="1" name="Becky Johnson" initials="BJ" lastIdx="2" clrIdx="0">
    <p:extLst>
      <p:ext uri="{19B8F6BF-5375-455C-9EA6-DF929625EA0E}">
        <p15:presenceInfo xmlns:p15="http://schemas.microsoft.com/office/powerpoint/2012/main" userId="S::bjohnson@discoveryed.com::27f37f5a-5c71-4890-b8c8-d4554ebc4613" providerId="AD"/>
      </p:ext>
    </p:extLst>
  </p:cmAuthor>
  <p:cmAuthor id="2" name="Jennifer Scope" initials="JS" lastIdx="1" clrIdx="1">
    <p:extLst>
      <p:ext uri="{19B8F6BF-5375-455C-9EA6-DF929625EA0E}">
        <p15:presenceInfo xmlns:p15="http://schemas.microsoft.com/office/powerpoint/2012/main" userId="S::jscope@discoveryed.com::88f8bfeb-9b34-4744-b365-3dc23c7d35c7" providerId="AD"/>
      </p:ext>
    </p:extLst>
  </p:cmAuthor>
  <p:cmAuthor id="3" name="Guest User" initials="GU" lastIdx="10" clrIdx="2">
    <p:extLst>
      <p:ext uri="{19B8F6BF-5375-455C-9EA6-DF929625EA0E}">
        <p15:presenceInfo xmlns:p15="http://schemas.microsoft.com/office/powerpoint/2012/main" userId="S::urn:spo:anon#aa92b71d36021106d63b9c32432339e76cfb36b7d3d5631afb73c6f152e15995::" providerId="AD"/>
      </p:ext>
    </p:extLst>
  </p:cmAuthor>
  <p:cmAuthor id="4" name="Brandy Rahmani" initials="BR" lastIdx="19" clrIdx="3">
    <p:extLst>
      <p:ext uri="{19B8F6BF-5375-455C-9EA6-DF929625EA0E}">
        <p15:presenceInfo xmlns:p15="http://schemas.microsoft.com/office/powerpoint/2012/main" userId="S::brahmani@discoveryed.com::1ca7f752-5574-4395-bfac-feaf948fa43b" providerId="AD"/>
      </p:ext>
    </p:extLst>
  </p:cmAuthor>
  <p:cmAuthor id="5" name="Guest User" initials="GU [2]" lastIdx="28" clrIdx="4">
    <p:extLst>
      <p:ext uri="{19B8F6BF-5375-455C-9EA6-DF929625EA0E}">
        <p15:presenceInfo xmlns:p15="http://schemas.microsoft.com/office/powerpoint/2012/main" userId="S::urn:spo:anon#384752a5d9b5a2bccf8a055e4dcc52f5f37852d2bbf0ab063aad84935e2970b2::" providerId="AD"/>
      </p:ext>
    </p:extLst>
  </p:cmAuthor>
  <p:cmAuthor id="6" name="Garry Smolyansky" initials="GS" lastIdx="16" clrIdx="5">
    <p:extLst>
      <p:ext uri="{19B8F6BF-5375-455C-9EA6-DF929625EA0E}">
        <p15:presenceInfo xmlns:p15="http://schemas.microsoft.com/office/powerpoint/2012/main" userId="04be9386f490c7e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EAB48E-4D2D-C536-DE4E-ECE6C748291A}" v="10" dt="2022-06-14T14:00:53.158"/>
    <p1510:client id="{805F0462-280E-6C4C-8763-19F49E1EB169}" v="18" dt="2022-06-03T21:03:12.3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7.fntdata"/><Relationship Id="rId21" Type="http://schemas.openxmlformats.org/officeDocument/2006/relationships/font" Target="fonts/font2.fntdata"/><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6.fntdata"/><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5.fntdata"/><Relationship Id="rId32" Type="http://schemas.openxmlformats.org/officeDocument/2006/relationships/commentAuthors" Target="commentAuthor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FBC4B734-6752-254F-B70C-2ECDBA0C44A2}" type="datetimeFigureOut">
              <a:rPr lang="en-US" smtClean="0"/>
              <a:pPr/>
              <a:t>6/14/2022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4378E657-5175-9A46-8A8C-826D0AB3F340}" type="slidenum">
              <a:rPr lang="en-US" smtClean="0"/>
              <a:pPr/>
              <a:t>‹#›</a:t>
            </a:fld>
            <a:endParaRPr lang="en-US"/>
          </a:p>
        </p:txBody>
      </p:sp>
    </p:spTree>
    <p:extLst>
      <p:ext uri="{BB962C8B-B14F-4D97-AF65-F5344CB8AC3E}">
        <p14:creationId xmlns:p14="http://schemas.microsoft.com/office/powerpoint/2010/main" val="1389118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378E657-5175-9A46-8A8C-826D0AB3F340}" type="slidenum">
              <a:rPr lang="en-US" smtClean="0"/>
              <a:t>0</a:t>
            </a:fld>
            <a:endParaRPr lang="en-US"/>
          </a:p>
        </p:txBody>
      </p:sp>
    </p:spTree>
    <p:extLst>
      <p:ext uri="{BB962C8B-B14F-4D97-AF65-F5344CB8AC3E}">
        <p14:creationId xmlns:p14="http://schemas.microsoft.com/office/powerpoint/2010/main" val="34621167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Arial" panose="020B0604020202020204" pitchFamily="34" charset="0"/>
                <a:cs typeface="Arial" panose="020B0604020202020204" pitchFamily="34" charset="0"/>
              </a:rPr>
              <a:t>Instructional Notes</a:t>
            </a:r>
            <a:r>
              <a:rPr lang="en-US">
                <a:latin typeface="Arial" panose="020B0604020202020204" pitchFamily="34" charset="0"/>
                <a:cs typeface="Arial" panose="020B0604020202020204" pitchFamily="34" charset="0"/>
              </a:rPr>
              <a:t>:</a:t>
            </a:r>
            <a:endParaRPr lang="en-US" sz="1800" u="none" strike="noStrike">
              <a:effectLst/>
              <a:latin typeface="Arial" panose="020B0604020202020204" pitchFamily="34" charset="0"/>
              <a:ea typeface="Arial" panose="020B0604020202020204" pitchFamily="34" charset="0"/>
            </a:endParaRPr>
          </a:p>
          <a:p>
            <a:pPr marL="171450" marR="0" lvl="0" indent="-171450">
              <a:lnSpc>
                <a:spcPct val="107000"/>
              </a:lnSpc>
              <a:spcBef>
                <a:spcPts val="0"/>
              </a:spcBef>
              <a:spcAft>
                <a:spcPts val="0"/>
              </a:spcAft>
              <a:buFont typeface="Arial" panose="020B0604020202020204" pitchFamily="34" charset="0"/>
              <a:buChar char="•"/>
            </a:pPr>
            <a:r>
              <a:rPr lang="en-US" sz="1200">
                <a:effectLst/>
                <a:latin typeface="Arial" panose="020B0604020202020204" pitchFamily="34" charset="0"/>
                <a:ea typeface="Calibri" panose="020F0502020204030204" pitchFamily="34" charset="0"/>
                <a:cs typeface="Times New Roman" panose="02020603050405020304" pitchFamily="18" charset="0"/>
              </a:rPr>
              <a:t>In addition to having multiple security checkpoints, explain that these checkpoints could also use dual- or multi-factor verification.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Font typeface="Arial" panose="020B0604020202020204" pitchFamily="34" charset="0"/>
              <a:buChar char="•"/>
            </a:pPr>
            <a:endParaRPr lang="en-US" sz="1200">
              <a:effectLst/>
              <a:latin typeface="Arial" panose="020B060402020202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Font typeface="Arial" panose="020B0604020202020204" pitchFamily="34" charset="0"/>
              <a:buChar char="•"/>
            </a:pPr>
            <a:r>
              <a:rPr lang="en-US" sz="1200">
                <a:effectLst/>
                <a:latin typeface="Arial" panose="020B0604020202020204" pitchFamily="34" charset="0"/>
                <a:ea typeface="Calibri" panose="020F0502020204030204" pitchFamily="34" charset="0"/>
                <a:cs typeface="Times New Roman" panose="02020603050405020304" pitchFamily="18" charset="0"/>
              </a:rPr>
              <a:t>Ask: Based on what you learned about dual-factor verification, what do you think multi-factor verification is?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Font typeface="Arial" panose="020B0604020202020204" pitchFamily="34" charset="0"/>
              <a:buChar char="•"/>
            </a:pPr>
            <a:endParaRPr lang="en-US" sz="1200">
              <a:effectLst/>
              <a:latin typeface="Arial" panose="020B060402020202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Font typeface="Arial" panose="020B0604020202020204" pitchFamily="34" charset="0"/>
              <a:buChar char="•"/>
            </a:pPr>
            <a:r>
              <a:rPr lang="en-US" sz="1200">
                <a:effectLst/>
                <a:latin typeface="Arial" panose="020B0604020202020204" pitchFamily="34" charset="0"/>
                <a:ea typeface="Calibri" panose="020F0502020204030204" pitchFamily="34" charset="0"/>
                <a:cs typeface="Times New Roman" panose="02020603050405020304" pitchFamily="18" charset="0"/>
              </a:rPr>
              <a:t>Click the title and explain that multi-factor verification is one step up from dual-factor verification. In multi-factor verification, the user’s identity is verified using three main categories: something you know, something you have, and something you are.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Font typeface="Arial" panose="020B0604020202020204" pitchFamily="34" charset="0"/>
              <a:buChar char="•"/>
            </a:pPr>
            <a:endParaRPr lang="en-US" sz="1200">
              <a:effectLst/>
              <a:latin typeface="Arial" panose="020B060402020202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Font typeface="Arial" panose="020B0604020202020204" pitchFamily="34" charset="0"/>
              <a:buChar char="•"/>
            </a:pPr>
            <a:r>
              <a:rPr lang="en-US" sz="1200">
                <a:effectLst/>
                <a:latin typeface="Arial" panose="020B0604020202020204" pitchFamily="34" charset="0"/>
                <a:ea typeface="Calibri" panose="020F0502020204030204" pitchFamily="34" charset="0"/>
                <a:cs typeface="Times New Roman" panose="02020603050405020304" pitchFamily="18" charset="0"/>
              </a:rPr>
              <a:t>Ask for student ideas about what each category may include before you click the title to show and read the examples.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800"/>
              </a:spcAft>
              <a:buFont typeface="Arial" panose="020B0604020202020204" pitchFamily="34" charset="0"/>
              <a:buChar char="•"/>
            </a:pPr>
            <a:endParaRPr lang="en-US" sz="1200">
              <a:effectLst/>
              <a:latin typeface="Arial" panose="020B060402020202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800"/>
              </a:spcAft>
              <a:buFont typeface="Arial" panose="020B0604020202020204" pitchFamily="34" charset="0"/>
              <a:buChar char="•"/>
            </a:pPr>
            <a:r>
              <a:rPr lang="en-US" sz="1200">
                <a:effectLst/>
                <a:latin typeface="Arial" panose="020B0604020202020204" pitchFamily="34" charset="0"/>
                <a:ea typeface="Calibri" panose="020F0502020204030204" pitchFamily="34" charset="0"/>
                <a:cs typeface="Times New Roman" panose="02020603050405020304" pitchFamily="18" charset="0"/>
              </a:rPr>
              <a:t>Tell students that just as dual-factor verification is stronger than a system that uses a single step for logging in, adding this third step can make the login even more secure and harder to crack!</a:t>
            </a:r>
            <a:endParaRPr lang="en-US" sz="1800" u="none" strike="noStrike">
              <a:effectLst/>
              <a:latin typeface="Arial" panose="020B0604020202020204" pitchFamily="34" charset="0"/>
              <a:ea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378E657-5175-9A46-8A8C-826D0AB3F340}" type="slidenum">
              <a:rPr lang="en-US" smtClean="0"/>
              <a:t>9</a:t>
            </a:fld>
            <a:endParaRPr lang="en-US"/>
          </a:p>
        </p:txBody>
      </p:sp>
    </p:spTree>
    <p:extLst>
      <p:ext uri="{BB962C8B-B14F-4D97-AF65-F5344CB8AC3E}">
        <p14:creationId xmlns:p14="http://schemas.microsoft.com/office/powerpoint/2010/main" val="37971831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Arial"/>
                <a:cs typeface="Arial"/>
              </a:rPr>
              <a:t>Instructional Notes</a:t>
            </a:r>
            <a:r>
              <a:rPr lang="en-US">
                <a:latin typeface="Arial"/>
                <a:cs typeface="Arial"/>
              </a:rPr>
              <a:t>: </a:t>
            </a:r>
            <a:endParaRPr lang="en-US"/>
          </a:p>
          <a:p>
            <a:pPr marL="171450" marR="0" lvl="0" indent="-171450">
              <a:lnSpc>
                <a:spcPct val="107000"/>
              </a:lnSpc>
              <a:spcBef>
                <a:spcPts val="0"/>
              </a:spcBef>
              <a:spcAft>
                <a:spcPts val="0"/>
              </a:spcAft>
              <a:buFont typeface="Arial" panose="020B0604020202020204" pitchFamily="34" charset="0"/>
              <a:buChar char="•"/>
            </a:pPr>
            <a:r>
              <a:rPr lang="en-US" sz="1100">
                <a:effectLst/>
                <a:latin typeface="Arial" panose="020B0604020202020204" pitchFamily="34" charset="0"/>
                <a:ea typeface="Calibri" panose="020F0502020204030204" pitchFamily="34" charset="0"/>
                <a:cs typeface="Times New Roman" panose="02020603050405020304" pitchFamily="18" charset="0"/>
              </a:rPr>
              <a:t>Tell students that for the rest of the class session, they will be challenged to apply what they have learned as they think through the security of their new company’s website.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Font typeface="Arial" panose="020B0604020202020204" pitchFamily="34" charset="0"/>
              <a:buChar char="•"/>
            </a:pPr>
            <a:endParaRPr lang="en-US" sz="1100">
              <a:effectLst/>
              <a:latin typeface="Arial" panose="020B060402020202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Font typeface="Arial" panose="020B0604020202020204" pitchFamily="34" charset="0"/>
              <a:buChar char="•"/>
            </a:pPr>
            <a:r>
              <a:rPr lang="en-US" sz="1100">
                <a:effectLst/>
                <a:latin typeface="Arial" panose="020B0604020202020204" pitchFamily="34" charset="0"/>
                <a:ea typeface="Calibri" panose="020F0502020204030204" pitchFamily="34" charset="0"/>
                <a:cs typeface="Times New Roman" panose="02020603050405020304" pitchFamily="18" charset="0"/>
              </a:rPr>
              <a:t>Click and ask: Who are the two main groups who will have to access your website?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Font typeface="Arial" panose="020B0604020202020204" pitchFamily="34" charset="0"/>
              <a:buChar char="•"/>
            </a:pPr>
            <a:endParaRPr lang="en-US" sz="1100">
              <a:effectLst/>
              <a:latin typeface="Arial" panose="020B060402020202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Font typeface="Arial" panose="020B0604020202020204" pitchFamily="34" charset="0"/>
              <a:buChar char="•"/>
            </a:pPr>
            <a:r>
              <a:rPr lang="en-US" sz="1100">
                <a:effectLst/>
                <a:latin typeface="Arial" panose="020B0604020202020204" pitchFamily="34" charset="0"/>
                <a:ea typeface="Calibri" panose="020F0502020204030204" pitchFamily="34" charset="0"/>
                <a:cs typeface="Times New Roman" panose="02020603050405020304" pitchFamily="18" charset="0"/>
              </a:rPr>
              <a:t>Click again and help students understand that there are two different entry points that will need to be protected: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100">
                <a:effectLst/>
                <a:latin typeface="Arial" panose="020B0604020202020204" pitchFamily="34" charset="0"/>
                <a:ea typeface="Calibri" panose="020F0502020204030204" pitchFamily="34" charset="0"/>
                <a:cs typeface="Times New Roman" panose="02020603050405020304" pitchFamily="18" charset="0"/>
              </a:rPr>
              <a:t>How the </a:t>
            </a:r>
            <a:r>
              <a:rPr lang="en-US" sz="1100" b="1">
                <a:effectLst/>
                <a:latin typeface="Arial" panose="020B0604020202020204" pitchFamily="34" charset="0"/>
                <a:ea typeface="Calibri" panose="020F0502020204030204" pitchFamily="34" charset="0"/>
                <a:cs typeface="Times New Roman" panose="02020603050405020304" pitchFamily="18" charset="0"/>
              </a:rPr>
              <a:t>customer</a:t>
            </a:r>
            <a:r>
              <a:rPr lang="en-US" sz="1100">
                <a:effectLst/>
                <a:latin typeface="Arial" panose="020B0604020202020204" pitchFamily="34" charset="0"/>
                <a:ea typeface="Calibri" panose="020F0502020204030204" pitchFamily="34" charset="0"/>
                <a:cs typeface="Times New Roman" panose="02020603050405020304" pitchFamily="18" charset="0"/>
              </a:rPr>
              <a:t> logs in, gives their personal information, and purchases an item or service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Courier New" panose="02070309020205020404" pitchFamily="49" charset="0"/>
              <a:buChar char="o"/>
            </a:pPr>
            <a:r>
              <a:rPr lang="en-US" sz="1100">
                <a:effectLst/>
                <a:latin typeface="Arial" panose="020B0604020202020204" pitchFamily="34" charset="0"/>
                <a:ea typeface="Calibri" panose="020F0502020204030204" pitchFamily="34" charset="0"/>
                <a:cs typeface="Times New Roman" panose="02020603050405020304" pitchFamily="18" charset="0"/>
              </a:rPr>
              <a:t>How </a:t>
            </a:r>
            <a:r>
              <a:rPr lang="en-US" sz="1100" b="1">
                <a:effectLst/>
                <a:latin typeface="Arial" panose="020B0604020202020204" pitchFamily="34" charset="0"/>
                <a:ea typeface="Calibri" panose="020F0502020204030204" pitchFamily="34" charset="0"/>
                <a:cs typeface="Times New Roman" panose="02020603050405020304" pitchFamily="18" charset="0"/>
              </a:rPr>
              <a:t>someone who works at your company</a:t>
            </a:r>
            <a:r>
              <a:rPr lang="en-US" sz="1100">
                <a:effectLst/>
                <a:latin typeface="Arial" panose="020B0604020202020204" pitchFamily="34" charset="0"/>
                <a:ea typeface="Calibri" panose="020F0502020204030204" pitchFamily="34" charset="0"/>
                <a:cs typeface="Times New Roman" panose="02020603050405020304" pitchFamily="18" charset="0"/>
              </a:rPr>
              <a:t> logs in and accesses the customers’ information</a:t>
            </a:r>
            <a:endParaRPr lang="en-US">
              <a:latin typeface="Calibri"/>
              <a:cs typeface="Calibri"/>
            </a:endParaRPr>
          </a:p>
        </p:txBody>
      </p:sp>
      <p:sp>
        <p:nvSpPr>
          <p:cNvPr id="4" name="Slide Number Placeholder 3"/>
          <p:cNvSpPr>
            <a:spLocks noGrp="1"/>
          </p:cNvSpPr>
          <p:nvPr>
            <p:ph type="sldNum" sz="quarter" idx="5"/>
          </p:nvPr>
        </p:nvSpPr>
        <p:spPr/>
        <p:txBody>
          <a:bodyPr/>
          <a:lstStyle/>
          <a:p>
            <a:fld id="{4378E657-5175-9A46-8A8C-826D0AB3F340}" type="slidenum">
              <a:rPr lang="en-US" smtClean="0"/>
              <a:pPr/>
              <a:t>10</a:t>
            </a:fld>
            <a:endParaRPr lang="en-US"/>
          </a:p>
        </p:txBody>
      </p:sp>
    </p:spTree>
    <p:extLst>
      <p:ext uri="{BB962C8B-B14F-4D97-AF65-F5344CB8AC3E}">
        <p14:creationId xmlns:p14="http://schemas.microsoft.com/office/powerpoint/2010/main" val="25315899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Arial" panose="020B0604020202020204" pitchFamily="34" charset="0"/>
                <a:cs typeface="Arial" panose="020B0604020202020204" pitchFamily="34" charset="0"/>
              </a:rPr>
              <a:t>Instructional Notes</a:t>
            </a:r>
            <a:r>
              <a:rPr lang="en-US">
                <a:latin typeface="Arial" panose="020B0604020202020204" pitchFamily="34" charset="0"/>
                <a:cs typeface="Arial" panose="020B0604020202020204" pitchFamily="34" charset="0"/>
              </a:rPr>
              <a:t>: </a:t>
            </a:r>
          </a:p>
          <a:p>
            <a:pPr marL="171450" marR="0" lvl="0" indent="-171450">
              <a:lnSpc>
                <a:spcPct val="107000"/>
              </a:lnSpc>
              <a:spcBef>
                <a:spcPts val="0"/>
              </a:spcBef>
              <a:spcAft>
                <a:spcPts val="0"/>
              </a:spcAft>
              <a:buFont typeface="Arial" panose="020B0604020202020204" pitchFamily="34" charset="0"/>
              <a:buChar char="•"/>
            </a:pPr>
            <a:r>
              <a:rPr lang="en-US" sz="1100">
                <a:effectLst/>
                <a:latin typeface="Arial" panose="020B0604020202020204" pitchFamily="34" charset="0"/>
                <a:ea typeface="Calibri" panose="020F0502020204030204" pitchFamily="34" charset="0"/>
                <a:cs typeface="Times New Roman" panose="02020603050405020304" pitchFamily="18" charset="0"/>
              </a:rPr>
              <a:t>Prepare students for the activity by performing the following: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100">
                <a:effectLst/>
                <a:latin typeface="Arial" panose="020B0604020202020204" pitchFamily="34" charset="0"/>
                <a:ea typeface="Calibri" panose="020F0502020204030204" pitchFamily="34" charset="0"/>
                <a:cs typeface="Times New Roman" panose="02020603050405020304" pitchFamily="18" charset="0"/>
              </a:rPr>
              <a:t>Ask students to take out their completed </a:t>
            </a:r>
            <a:r>
              <a:rPr lang="en-US" sz="1100" i="1">
                <a:effectLst/>
                <a:latin typeface="Arial" panose="020B0604020202020204" pitchFamily="34" charset="0"/>
                <a:ea typeface="Calibri" panose="020F0502020204030204" pitchFamily="34" charset="0"/>
                <a:cs typeface="Times New Roman" panose="02020603050405020304" pitchFamily="18" charset="0"/>
              </a:rPr>
              <a:t>Create a Company</a:t>
            </a:r>
            <a:r>
              <a:rPr lang="en-US" sz="1100">
                <a:effectLst/>
                <a:latin typeface="Arial" panose="020B0604020202020204" pitchFamily="34" charset="0"/>
                <a:ea typeface="Calibri" panose="020F0502020204030204" pitchFamily="34" charset="0"/>
                <a:cs typeface="Times New Roman" panose="02020603050405020304" pitchFamily="18" charset="0"/>
              </a:rPr>
              <a:t> and </a:t>
            </a:r>
            <a:r>
              <a:rPr lang="en-US" sz="1100" i="1">
                <a:effectLst/>
                <a:latin typeface="Arial" panose="020B0604020202020204" pitchFamily="34" charset="0"/>
                <a:ea typeface="Calibri" panose="020F0502020204030204" pitchFamily="34" charset="0"/>
                <a:cs typeface="Times New Roman" panose="02020603050405020304" pitchFamily="18" charset="0"/>
              </a:rPr>
              <a:t>Capture Sheet</a:t>
            </a:r>
            <a:r>
              <a:rPr lang="en-US" sz="1100">
                <a:effectLst/>
                <a:latin typeface="Arial" panose="020B0604020202020204" pitchFamily="34" charset="0"/>
                <a:ea typeface="Calibri" panose="020F0502020204030204" pitchFamily="34" charset="0"/>
                <a:cs typeface="Times New Roman" panose="02020603050405020304" pitchFamily="18" charset="0"/>
              </a:rPr>
              <a:t> handouts from Session 1.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100">
                <a:effectLst/>
                <a:latin typeface="Arial" panose="020B0604020202020204" pitchFamily="34" charset="0"/>
                <a:ea typeface="Calibri" panose="020F0502020204030204" pitchFamily="34" charset="0"/>
                <a:cs typeface="Times New Roman" panose="02020603050405020304" pitchFamily="18" charset="0"/>
              </a:rPr>
              <a:t>Distribute one </a:t>
            </a:r>
            <a:r>
              <a:rPr lang="en-US" sz="1100" i="1">
                <a:effectLst/>
                <a:latin typeface="Arial" panose="020B0604020202020204" pitchFamily="34" charset="0"/>
                <a:ea typeface="Calibri" panose="020F0502020204030204" pitchFamily="34" charset="0"/>
                <a:cs typeface="Times New Roman" panose="02020603050405020304" pitchFamily="18" charset="0"/>
              </a:rPr>
              <a:t>Security Map</a:t>
            </a:r>
            <a:r>
              <a:rPr lang="en-US" sz="1100">
                <a:effectLst/>
                <a:latin typeface="Arial" panose="020B0604020202020204" pitchFamily="34" charset="0"/>
                <a:ea typeface="Calibri" panose="020F0502020204030204" pitchFamily="34" charset="0"/>
                <a:cs typeface="Times New Roman" panose="02020603050405020304" pitchFamily="18" charset="0"/>
              </a:rPr>
              <a:t> handout to each pair and review the steps together.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100">
                <a:effectLst/>
                <a:latin typeface="Arial" panose="020B0604020202020204" pitchFamily="34" charset="0"/>
                <a:ea typeface="Calibri" panose="020F0502020204030204" pitchFamily="34" charset="0"/>
                <a:cs typeface="Times New Roman" panose="02020603050405020304" pitchFamily="18" charset="0"/>
              </a:rPr>
              <a:t>Remind students that their goal is to create a website that is as secure as possible. Encourage them to think about the topics they have learned about, as well as the information recorded on their </a:t>
            </a:r>
            <a:r>
              <a:rPr lang="en-US" sz="1100" i="1">
                <a:effectLst/>
                <a:latin typeface="Arial" panose="020B0604020202020204" pitchFamily="34" charset="0"/>
                <a:ea typeface="Calibri" panose="020F0502020204030204" pitchFamily="34" charset="0"/>
                <a:cs typeface="Times New Roman" panose="02020603050405020304" pitchFamily="18" charset="0"/>
              </a:rPr>
              <a:t>Create a Company</a:t>
            </a:r>
            <a:r>
              <a:rPr lang="en-US" sz="1100">
                <a:effectLst/>
                <a:latin typeface="Arial" panose="020B0604020202020204" pitchFamily="34" charset="0"/>
                <a:ea typeface="Calibri" panose="020F0502020204030204" pitchFamily="34" charset="0"/>
                <a:cs typeface="Times New Roman" panose="02020603050405020304" pitchFamily="18" charset="0"/>
              </a:rPr>
              <a:t> and </a:t>
            </a:r>
            <a:r>
              <a:rPr lang="en-US" sz="1100" i="1">
                <a:effectLst/>
                <a:latin typeface="Arial" panose="020B0604020202020204" pitchFamily="34" charset="0"/>
                <a:ea typeface="Calibri" panose="020F0502020204030204" pitchFamily="34" charset="0"/>
                <a:cs typeface="Times New Roman" panose="02020603050405020304" pitchFamily="18" charset="0"/>
              </a:rPr>
              <a:t>Capture Sheet</a:t>
            </a:r>
            <a:r>
              <a:rPr lang="en-US" sz="1100">
                <a:effectLst/>
                <a:latin typeface="Arial" panose="020B0604020202020204" pitchFamily="34" charset="0"/>
                <a:ea typeface="Calibri" panose="020F0502020204030204" pitchFamily="34" charset="0"/>
                <a:cs typeface="Times New Roman" panose="02020603050405020304" pitchFamily="18" charset="0"/>
              </a:rPr>
              <a:t> handouts.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100" i="1">
                <a:effectLst/>
                <a:latin typeface="Arial" panose="020B0604020202020204" pitchFamily="34" charset="0"/>
                <a:ea typeface="Calibri" panose="020F0502020204030204" pitchFamily="34" charset="0"/>
                <a:cs typeface="Times New Roman" panose="02020603050405020304" pitchFamily="18" charset="0"/>
              </a:rPr>
              <a:t>Optional</a:t>
            </a:r>
            <a:r>
              <a:rPr lang="en-US" sz="1100">
                <a:effectLst/>
                <a:latin typeface="Arial" panose="020B0604020202020204" pitchFamily="34" charset="0"/>
                <a:ea typeface="Calibri" panose="020F0502020204030204" pitchFamily="34" charset="0"/>
                <a:cs typeface="Times New Roman" panose="02020603050405020304" pitchFamily="18" charset="0"/>
              </a:rPr>
              <a:t>: For students who may need additional guidance, click twice to display a sample security map and review it together. Explain that pairs may use this map as a model as they create their own.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100">
                <a:effectLst/>
                <a:latin typeface="Arial" panose="020B0604020202020204" pitchFamily="34" charset="0"/>
                <a:ea typeface="Calibri" panose="020F0502020204030204" pitchFamily="34" charset="0"/>
                <a:cs typeface="Times New Roman" panose="02020603050405020304" pitchFamily="18" charset="0"/>
              </a:rPr>
              <a:t>Distribute one posterboard or large piece of paper to each pair, and show students where they can find the scissors, glue, and coloring supplies.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800"/>
              </a:spcAft>
              <a:buFont typeface="Arial" panose="020B0604020202020204" pitchFamily="34" charset="0"/>
              <a:buChar char="•"/>
            </a:pPr>
            <a:endParaRPr lang="en-US" sz="1100">
              <a:effectLst/>
              <a:latin typeface="Arial" panose="020B060402020202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800"/>
              </a:spcAft>
              <a:buFont typeface="Arial" panose="020B0604020202020204" pitchFamily="34" charset="0"/>
              <a:buChar char="•"/>
            </a:pPr>
            <a:r>
              <a:rPr lang="en-US" sz="1100">
                <a:effectLst/>
                <a:latin typeface="Arial" panose="020B0604020202020204" pitchFamily="34" charset="0"/>
                <a:ea typeface="Calibri" panose="020F0502020204030204" pitchFamily="34" charset="0"/>
                <a:cs typeface="Times New Roman" panose="02020603050405020304" pitchFamily="18" charset="0"/>
              </a:rPr>
              <a:t>Then encourage pairs to begin!</a:t>
            </a:r>
            <a:endParaRPr lang="en-US" sz="1200" u="none" strike="noStrike">
              <a:effectLst/>
              <a:latin typeface="Arial" panose="020B0604020202020204" pitchFamily="34" charset="0"/>
              <a:ea typeface="Arial" panose="020B0604020202020204" pitchFamily="34" charset="0"/>
              <a:cs typeface="Arial" panose="020B0604020202020204" pitchFamily="34" charset="0"/>
            </a:endParaRPr>
          </a:p>
          <a:p>
            <a:pPr marL="171450" marR="0" lvl="0" indent="-171450">
              <a:lnSpc>
                <a:spcPct val="115000"/>
              </a:lnSpc>
              <a:spcBef>
                <a:spcPts val="1200"/>
              </a:spcBef>
              <a:spcAft>
                <a:spcPts val="0"/>
              </a:spcAft>
              <a:buFont typeface="Arial" panose="020B0604020202020204" pitchFamily="34" charset="0"/>
              <a:buChar char="•"/>
            </a:pPr>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378E657-5175-9A46-8A8C-826D0AB3F340}" type="slidenum">
              <a:rPr lang="en-US" smtClean="0"/>
              <a:t>11</a:t>
            </a:fld>
            <a:endParaRPr lang="en-US"/>
          </a:p>
        </p:txBody>
      </p:sp>
    </p:spTree>
    <p:extLst>
      <p:ext uri="{BB962C8B-B14F-4D97-AF65-F5344CB8AC3E}">
        <p14:creationId xmlns:p14="http://schemas.microsoft.com/office/powerpoint/2010/main" val="34440053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Arial" panose="020B0604020202020204" pitchFamily="34" charset="0"/>
                <a:cs typeface="Arial" panose="020B0604020202020204" pitchFamily="34" charset="0"/>
              </a:rPr>
              <a:t>Instructional Notes</a:t>
            </a:r>
            <a:r>
              <a:rPr lang="en-US">
                <a:latin typeface="Arial" panose="020B0604020202020204" pitchFamily="34" charset="0"/>
                <a:cs typeface="Arial" panose="020B0604020202020204" pitchFamily="34" charset="0"/>
              </a:rPr>
              <a:t>:</a:t>
            </a:r>
            <a:endParaRPr lang="en-US" sz="1200">
              <a:effectLst/>
              <a:latin typeface="Arial" panose="020B0604020202020204" pitchFamily="34" charset="0"/>
              <a:ea typeface="Times New Roman" panose="02020603050405020304" pitchFamily="18" charset="0"/>
              <a:cs typeface="Arial" panose="020B0604020202020204" pitchFamily="34" charset="0"/>
            </a:endParaRPr>
          </a:p>
          <a:p>
            <a:pPr marL="171450" marR="0" lvl="0" indent="-171450">
              <a:lnSpc>
                <a:spcPct val="107000"/>
              </a:lnSpc>
              <a:spcBef>
                <a:spcPts val="0"/>
              </a:spcBef>
              <a:spcAft>
                <a:spcPts val="0"/>
              </a:spcAft>
              <a:buFont typeface="Arial" panose="020B0604020202020204" pitchFamily="34" charset="0"/>
              <a:buChar char="•"/>
            </a:pPr>
            <a:r>
              <a:rPr lang="en-US" sz="1200">
                <a:effectLst/>
                <a:latin typeface="Arial"/>
                <a:ea typeface="Calibri" panose="020F0502020204030204" pitchFamily="34" charset="0"/>
                <a:cs typeface="Arial"/>
              </a:rPr>
              <a:t>When there are </a:t>
            </a:r>
            <a:r>
              <a:rPr lang="en-US">
                <a:latin typeface="Arial"/>
                <a:ea typeface="Calibri" panose="020F0502020204030204" pitchFamily="34" charset="0"/>
                <a:cs typeface="Arial"/>
              </a:rPr>
              <a:t>10-15</a:t>
            </a:r>
            <a:r>
              <a:rPr lang="en-US" sz="1200">
                <a:effectLst/>
                <a:latin typeface="Arial"/>
                <a:ea typeface="Calibri" panose="020F0502020204030204" pitchFamily="34" charset="0"/>
                <a:cs typeface="Arial"/>
              </a:rPr>
              <a:t> minutes left in the class session, encourage pairs to share their maps with another group and explain the security measures that a customer and a member of the company would face.</a:t>
            </a:r>
          </a:p>
          <a:p>
            <a:pPr marL="171450" marR="0" lvl="0" indent="-171450">
              <a:lnSpc>
                <a:spcPct val="107000"/>
              </a:lnSpc>
              <a:spcBef>
                <a:spcPts val="0"/>
              </a:spcBef>
              <a:spcAft>
                <a:spcPts val="800"/>
              </a:spcAft>
              <a:buFont typeface="Arial" panose="020B0604020202020204" pitchFamily="34" charset="0"/>
              <a:buChar char="•"/>
            </a:pPr>
            <a:endParaRPr lang="en-US" sz="1200">
              <a:effectLst/>
              <a:latin typeface="Arial" panose="020B060402020202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800"/>
              </a:spcAft>
              <a:buFont typeface="Arial" panose="020B0604020202020204" pitchFamily="34" charset="0"/>
              <a:buChar char="•"/>
            </a:pPr>
            <a:r>
              <a:rPr lang="en-US" sz="1200">
                <a:effectLst/>
                <a:latin typeface="Arial" panose="020B0604020202020204" pitchFamily="34" charset="0"/>
                <a:ea typeface="Calibri" panose="020F0502020204030204" pitchFamily="34" charset="0"/>
                <a:cs typeface="Times New Roman" panose="02020603050405020304" pitchFamily="18" charset="0"/>
              </a:rPr>
              <a:t>Challenge each pair to suggest one additional way that their peers could strengthen their security map.</a:t>
            </a:r>
            <a:endParaRPr lang="en-US">
              <a:latin typeface="Arial"/>
              <a:cs typeface="Arial"/>
            </a:endParaRPr>
          </a:p>
          <a:p>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4378E657-5175-9A46-8A8C-826D0AB3F340}" type="slidenum">
              <a:rPr lang="en-US" smtClean="0"/>
              <a:t>12</a:t>
            </a:fld>
            <a:endParaRPr lang="en-US"/>
          </a:p>
        </p:txBody>
      </p:sp>
    </p:spTree>
    <p:extLst>
      <p:ext uri="{BB962C8B-B14F-4D97-AF65-F5344CB8AC3E}">
        <p14:creationId xmlns:p14="http://schemas.microsoft.com/office/powerpoint/2010/main" val="1717132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Arial" panose="020B0604020202020204" pitchFamily="34" charset="0"/>
                <a:cs typeface="Arial" panose="020B0604020202020204" pitchFamily="34" charset="0"/>
              </a:rPr>
              <a:t>Instructional Notes</a:t>
            </a:r>
            <a:r>
              <a:rPr lang="en-US">
                <a:latin typeface="Arial" panose="020B0604020202020204" pitchFamily="34" charset="0"/>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effectLst/>
                <a:latin typeface="Arial"/>
                <a:ea typeface="Calibri" panose="020F0502020204030204" pitchFamily="34" charset="0"/>
                <a:cs typeface="Arial"/>
              </a:rPr>
              <a:t>Conclude with a full-class discussion around the question presented on the slide: How can you apply the concepts you have learned over these two class sessions to help your personal data stay safe online?</a:t>
            </a:r>
            <a:endParaRPr lang="en-US" sz="1200" u="none" strike="noStrike">
              <a:effectLst/>
              <a:latin typeface="Calibri"/>
              <a:ea typeface="Arial" panose="020B0604020202020204" pitchFamily="34" charset="0"/>
              <a:cs typeface="Arial"/>
            </a:endParaRP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378E657-5175-9A46-8A8C-826D0AB3F340}" type="slidenum">
              <a:rPr lang="en-US" smtClean="0"/>
              <a:t>13</a:t>
            </a:fld>
            <a:endParaRPr lang="en-US"/>
          </a:p>
        </p:txBody>
      </p:sp>
    </p:spTree>
    <p:extLst>
      <p:ext uri="{BB962C8B-B14F-4D97-AF65-F5344CB8AC3E}">
        <p14:creationId xmlns:p14="http://schemas.microsoft.com/office/powerpoint/2010/main" val="841645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buFont typeface="Arial" panose="020B0604020202020204" pitchFamily="34" charset="0"/>
            </a:pPr>
            <a:r>
              <a:rPr lang="en-US" sz="1200" b="1" u="none" strike="noStrike">
                <a:effectLst/>
                <a:latin typeface="Arial"/>
                <a:ea typeface="Arial" panose="020B0604020202020204" pitchFamily="34" charset="0"/>
                <a:cs typeface="Arial"/>
              </a:rPr>
              <a:t>Instructor Notes:</a:t>
            </a:r>
            <a:endParaRPr lang="en-US">
              <a:latin typeface="Arial"/>
              <a:ea typeface="Arial" panose="020B0604020202020204" pitchFamily="34" charset="0"/>
              <a:cs typeface="Arial"/>
            </a:endParaRPr>
          </a:p>
          <a:p>
            <a:pPr marL="171450" marR="0" lvl="0" indent="-171450">
              <a:lnSpc>
                <a:spcPct val="107000"/>
              </a:lnSpc>
              <a:spcBef>
                <a:spcPts val="0"/>
              </a:spcBef>
              <a:spcAft>
                <a:spcPts val="0"/>
              </a:spcAft>
              <a:buFont typeface="Arial" panose="020B0604020202020204" pitchFamily="34" charset="0"/>
              <a:buChar char="•"/>
            </a:pPr>
            <a:r>
              <a:rPr lang="en-US" sz="1200">
                <a:effectLst/>
                <a:latin typeface="Arial" panose="020B0604020202020204" pitchFamily="34" charset="0"/>
                <a:ea typeface="Calibri" panose="020F0502020204030204" pitchFamily="34" charset="0"/>
                <a:cs typeface="Times New Roman" panose="02020603050405020304" pitchFamily="18" charset="0"/>
              </a:rPr>
              <a:t>Click once and ask students to share answers to: What do you use the internet for?</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Font typeface="Arial" panose="020B0604020202020204" pitchFamily="34" charset="0"/>
              <a:buChar char="•"/>
            </a:pPr>
            <a:endParaRPr lang="en-US" sz="1200">
              <a:effectLst/>
              <a:latin typeface="Arial" panose="020B060402020202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Font typeface="Arial" panose="020B0604020202020204" pitchFamily="34" charset="0"/>
              <a:buChar char="•"/>
            </a:pPr>
            <a:r>
              <a:rPr lang="en-US" sz="1200">
                <a:effectLst/>
                <a:latin typeface="Arial" panose="020B0604020202020204" pitchFamily="34" charset="0"/>
                <a:ea typeface="Calibri" panose="020F0502020204030204" pitchFamily="34" charset="0"/>
                <a:cs typeface="Times New Roman" panose="02020603050405020304" pitchFamily="18" charset="0"/>
              </a:rPr>
              <a:t>Encourage students to turn to a partner and brainstorm as many different ways that they use the internet as they can in one minute.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800"/>
              </a:spcAft>
              <a:buFont typeface="Arial" panose="020B0604020202020204" pitchFamily="34" charset="0"/>
              <a:buChar char="•"/>
            </a:pPr>
            <a:endParaRPr lang="en-US" sz="1200">
              <a:effectLst/>
              <a:latin typeface="Arial" panose="020B060402020202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800"/>
              </a:spcAft>
              <a:buFont typeface="Arial" panose="020B0604020202020204" pitchFamily="34" charset="0"/>
              <a:buChar char="•"/>
            </a:pPr>
            <a:r>
              <a:rPr lang="en-US" sz="1200">
                <a:effectLst/>
                <a:latin typeface="Arial" panose="020B0604020202020204" pitchFamily="34" charset="0"/>
                <a:ea typeface="Calibri" panose="020F0502020204030204" pitchFamily="34" charset="0"/>
                <a:cs typeface="Times New Roman" panose="02020603050405020304" pitchFamily="18" charset="0"/>
              </a:rPr>
              <a:t>Regain the class’s attention when one minute is complete.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378E657-5175-9A46-8A8C-826D0AB3F340}" type="slidenum">
              <a:rPr lang="en-US" smtClean="0"/>
              <a:t>1</a:t>
            </a:fld>
            <a:endParaRPr lang="en-US"/>
          </a:p>
        </p:txBody>
      </p:sp>
    </p:spTree>
    <p:extLst>
      <p:ext uri="{BB962C8B-B14F-4D97-AF65-F5344CB8AC3E}">
        <p14:creationId xmlns:p14="http://schemas.microsoft.com/office/powerpoint/2010/main" val="3667077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Arial" panose="020B0604020202020204" pitchFamily="34" charset="0"/>
                <a:cs typeface="Arial" panose="020B0604020202020204" pitchFamily="34" charset="0"/>
              </a:rPr>
              <a:t>Instructional Notes</a:t>
            </a:r>
            <a:r>
              <a:rPr lang="en-US">
                <a:latin typeface="Arial" panose="020B0604020202020204" pitchFamily="34" charset="0"/>
                <a:cs typeface="Arial" panose="020B0604020202020204" pitchFamily="34" charset="0"/>
              </a:rPr>
              <a:t>: </a:t>
            </a:r>
          </a:p>
          <a:p>
            <a:pPr marL="171450" marR="0" lvl="0" indent="-171450">
              <a:lnSpc>
                <a:spcPct val="107000"/>
              </a:lnSpc>
              <a:spcBef>
                <a:spcPts val="0"/>
              </a:spcBef>
              <a:spcAft>
                <a:spcPts val="0"/>
              </a:spcAft>
              <a:buFont typeface="Arial" panose="020B0604020202020204" pitchFamily="34" charset="0"/>
              <a:buChar char="•"/>
            </a:pPr>
            <a:r>
              <a:rPr lang="en-US" sz="1100">
                <a:effectLst/>
                <a:latin typeface="Arial" panose="020B0604020202020204" pitchFamily="34" charset="0"/>
                <a:ea typeface="Calibri" panose="020F0502020204030204" pitchFamily="34" charset="0"/>
                <a:cs typeface="Times New Roman" panose="02020603050405020304" pitchFamily="18" charset="0"/>
              </a:rPr>
              <a:t>Tell the class that every time someone uses the internet, they leave behind a trail of personal data or information.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Font typeface="Arial" panose="020B0604020202020204" pitchFamily="34" charset="0"/>
              <a:buChar char="•"/>
            </a:pPr>
            <a:endParaRPr lang="en-US" sz="1100">
              <a:effectLst/>
              <a:latin typeface="Arial" panose="020B060402020202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Font typeface="Arial" panose="020B0604020202020204" pitchFamily="34" charset="0"/>
              <a:buChar char="•"/>
            </a:pPr>
            <a:r>
              <a:rPr lang="en-US" sz="1100">
                <a:effectLst/>
                <a:latin typeface="Arial" panose="020B0604020202020204" pitchFamily="34" charset="0"/>
                <a:ea typeface="Calibri" panose="020F0502020204030204" pitchFamily="34" charset="0"/>
                <a:cs typeface="Times New Roman" panose="02020603050405020304" pitchFamily="18" charset="0"/>
              </a:rPr>
              <a:t>Explain that this trail of data is called their digital footprint.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Font typeface="Arial" panose="020B0604020202020204" pitchFamily="34" charset="0"/>
              <a:buChar char="•"/>
            </a:pPr>
            <a:endParaRPr lang="en-US" sz="1100">
              <a:effectLst/>
              <a:latin typeface="Arial" panose="020B060402020202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Font typeface="Arial" panose="020B0604020202020204" pitchFamily="34" charset="0"/>
              <a:buChar char="•"/>
            </a:pPr>
            <a:r>
              <a:rPr lang="en-US" sz="1100">
                <a:effectLst/>
                <a:latin typeface="Arial" panose="020B0604020202020204" pitchFamily="34" charset="0"/>
                <a:ea typeface="Calibri" panose="020F0502020204030204" pitchFamily="34" charset="0"/>
                <a:cs typeface="Times New Roman" panose="02020603050405020304" pitchFamily="18" charset="0"/>
              </a:rPr>
              <a:t>Click twice and read through the sample list of data that someone can leave behind on the internet.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Font typeface="Arial" panose="020B0604020202020204" pitchFamily="34" charset="0"/>
              <a:buChar char="•"/>
            </a:pPr>
            <a:endParaRPr lang="en-US" sz="1100">
              <a:effectLst/>
              <a:latin typeface="Arial" panose="020B060402020202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Font typeface="Arial" panose="020B0604020202020204" pitchFamily="34" charset="0"/>
              <a:buChar char="•"/>
            </a:pPr>
            <a:r>
              <a:rPr lang="en-US" sz="1100">
                <a:effectLst/>
                <a:latin typeface="Arial" panose="020B0604020202020204" pitchFamily="34" charset="0"/>
                <a:ea typeface="Calibri" panose="020F0502020204030204" pitchFamily="34" charset="0"/>
                <a:cs typeface="Times New Roman" panose="02020603050405020304" pitchFamily="18" charset="0"/>
              </a:rPr>
              <a:t>Then ask students: Why could it be dangerous to leave this data behind?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Font typeface="Arial" panose="020B0604020202020204" pitchFamily="34" charset="0"/>
              <a:buChar char="•"/>
            </a:pPr>
            <a:endParaRPr lang="en-US" sz="1100">
              <a:effectLst/>
              <a:latin typeface="Arial" panose="020B060402020202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Font typeface="Arial" panose="020B0604020202020204" pitchFamily="34" charset="0"/>
              <a:buChar char="•"/>
            </a:pPr>
            <a:r>
              <a:rPr lang="en-US" sz="1100">
                <a:effectLst/>
                <a:latin typeface="Arial" panose="020B0604020202020204" pitchFamily="34" charset="0"/>
                <a:ea typeface="Calibri" panose="020F0502020204030204" pitchFamily="34" charset="0"/>
                <a:cs typeface="Times New Roman" panose="02020603050405020304" pitchFamily="18" charset="0"/>
              </a:rPr>
              <a:t>Explain that: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100">
                <a:effectLst/>
                <a:latin typeface="Arial" panose="020B0604020202020204" pitchFamily="34" charset="0"/>
                <a:ea typeface="Calibri" panose="020F0502020204030204" pitchFamily="34" charset="0"/>
                <a:cs typeface="Times New Roman" panose="02020603050405020304" pitchFamily="18" charset="0"/>
              </a:rPr>
              <a:t>Hackers are cybercriminals who try to break into websites and networks and steal personal data. They then give this information to other cybercriminals who can use it in all kinds of ways.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Courier New" panose="02070309020205020404" pitchFamily="49" charset="0"/>
              <a:buChar char="o"/>
            </a:pPr>
            <a:r>
              <a:rPr lang="en-US" sz="1100">
                <a:effectLst/>
                <a:latin typeface="Arial" panose="020B0604020202020204" pitchFamily="34" charset="0"/>
                <a:ea typeface="Calibri" panose="020F0502020204030204" pitchFamily="34" charset="0"/>
                <a:cs typeface="Times New Roman" panose="02020603050405020304" pitchFamily="18" charset="0"/>
              </a:rPr>
              <a:t>While sharing this data can make our lives easier (for instance, we can have packages delivered to our doors!), we also have to make sure that our data is only used by the people who are supposed to have it.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378E657-5175-9A46-8A8C-826D0AB3F340}" type="slidenum">
              <a:rPr lang="en-US" smtClean="0"/>
              <a:t>2</a:t>
            </a:fld>
            <a:endParaRPr lang="en-US"/>
          </a:p>
        </p:txBody>
      </p:sp>
    </p:spTree>
    <p:extLst>
      <p:ext uri="{BB962C8B-B14F-4D97-AF65-F5344CB8AC3E}">
        <p14:creationId xmlns:p14="http://schemas.microsoft.com/office/powerpoint/2010/main" val="23460060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Arial" panose="020B0604020202020204" pitchFamily="34" charset="0"/>
                <a:cs typeface="Arial" panose="020B0604020202020204" pitchFamily="34" charset="0"/>
              </a:rPr>
              <a:t>Instructional Notes</a:t>
            </a:r>
            <a:r>
              <a:rPr lang="en-US">
                <a:latin typeface="Arial" panose="020B0604020202020204" pitchFamily="34" charset="0"/>
                <a:cs typeface="Arial" panose="020B0604020202020204" pitchFamily="34" charset="0"/>
              </a:rPr>
              <a:t>: </a:t>
            </a:r>
          </a:p>
          <a:p>
            <a:pPr marL="171450" marR="0" lvl="0" indent="-171450">
              <a:lnSpc>
                <a:spcPct val="107000"/>
              </a:lnSpc>
              <a:spcBef>
                <a:spcPts val="0"/>
              </a:spcBef>
              <a:spcAft>
                <a:spcPts val="0"/>
              </a:spcAft>
              <a:buFont typeface="Arial" panose="020B0604020202020204" pitchFamily="34" charset="0"/>
              <a:buChar char="•"/>
            </a:pPr>
            <a:r>
              <a:rPr lang="en-US" sz="1200">
                <a:effectLst/>
                <a:latin typeface="Arial" panose="020B0604020202020204" pitchFamily="34" charset="0"/>
                <a:ea typeface="Calibri" panose="020F0502020204030204" pitchFamily="34" charset="0"/>
                <a:cs typeface="Times New Roman" panose="02020603050405020304" pitchFamily="18" charset="0"/>
              </a:rPr>
              <a:t>Divide students into pairs and explain that each pair will now think about the importance of protecting personal data from the perspective of a company.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Font typeface="Arial" panose="020B0604020202020204" pitchFamily="34" charset="0"/>
              <a:buChar char="•"/>
            </a:pPr>
            <a:endParaRPr lang="en-US" sz="1200">
              <a:effectLst/>
              <a:latin typeface="Arial" panose="020B060402020202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Font typeface="Arial" panose="020B0604020202020204" pitchFamily="34" charset="0"/>
              <a:buChar char="•"/>
            </a:pPr>
            <a:r>
              <a:rPr lang="en-US" sz="1200">
                <a:effectLst/>
                <a:latin typeface="Arial" panose="020B0604020202020204" pitchFamily="34" charset="0"/>
                <a:ea typeface="Calibri" panose="020F0502020204030204" pitchFamily="34" charset="0"/>
                <a:cs typeface="Times New Roman" panose="02020603050405020304" pitchFamily="18" charset="0"/>
              </a:rPr>
              <a:t>Distribute one </a:t>
            </a:r>
            <a:r>
              <a:rPr lang="en-US" sz="1200" i="1">
                <a:effectLst/>
                <a:latin typeface="Arial" panose="020B0604020202020204" pitchFamily="34" charset="0"/>
                <a:ea typeface="Calibri" panose="020F0502020204030204" pitchFamily="34" charset="0"/>
                <a:cs typeface="Times New Roman" panose="02020603050405020304" pitchFamily="18" charset="0"/>
              </a:rPr>
              <a:t>Create a Company </a:t>
            </a:r>
            <a:r>
              <a:rPr lang="en-US" sz="1200">
                <a:effectLst/>
                <a:latin typeface="Arial" panose="020B0604020202020204" pitchFamily="34" charset="0"/>
                <a:ea typeface="Calibri" panose="020F0502020204030204" pitchFamily="34" charset="0"/>
                <a:cs typeface="Times New Roman" panose="02020603050405020304" pitchFamily="18" charset="0"/>
              </a:rPr>
              <a:t>handout to each pair and review the directions provided.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800"/>
              </a:spcAft>
              <a:buFont typeface="Arial" panose="020B0604020202020204" pitchFamily="34" charset="0"/>
              <a:buChar char="•"/>
            </a:pPr>
            <a:endParaRPr lang="en-US" sz="1200">
              <a:effectLst/>
              <a:latin typeface="Arial" panose="020B060402020202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800"/>
              </a:spcAft>
              <a:buFont typeface="Arial" panose="020B0604020202020204" pitchFamily="34" charset="0"/>
              <a:buChar char="•"/>
            </a:pPr>
            <a:r>
              <a:rPr lang="en-US" sz="1200">
                <a:effectLst/>
                <a:latin typeface="Arial" panose="020B0604020202020204" pitchFamily="34" charset="0"/>
                <a:ea typeface="Calibri" panose="020F0502020204030204" pitchFamily="34" charset="0"/>
                <a:cs typeface="Times New Roman" panose="02020603050405020304" pitchFamily="18" charset="0"/>
              </a:rPr>
              <a:t>Give students about 10 minutes to collaborate and complete each of the steps.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endParaRPr lang="en-US" sz="1200">
              <a:effectLst/>
              <a:latin typeface="Arial" panose="020B0604020202020204" pitchFamily="34" charset="0"/>
              <a:ea typeface="Calibri" panose="020F0502020204030204" pitchFamily="34" charset="0"/>
            </a:endParaRPr>
          </a:p>
          <a:p>
            <a:pPr marL="171450" indent="-171450">
              <a:buFont typeface="Arial" panose="020B0604020202020204" pitchFamily="34" charset="0"/>
              <a:buChar char="•"/>
            </a:pPr>
            <a:r>
              <a:rPr lang="en-US" sz="1200">
                <a:effectLst/>
                <a:latin typeface="Arial" panose="020B0604020202020204" pitchFamily="34" charset="0"/>
                <a:ea typeface="Calibri" panose="020F0502020204030204" pitchFamily="34" charset="0"/>
              </a:rPr>
              <a:t>Then bring the class back together and discuss students’ responses to the handout’s third question.</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378E657-5175-9A46-8A8C-826D0AB3F340}" type="slidenum">
              <a:rPr lang="en-US" smtClean="0"/>
              <a:t>3</a:t>
            </a:fld>
            <a:endParaRPr lang="en-US"/>
          </a:p>
        </p:txBody>
      </p:sp>
    </p:spTree>
    <p:extLst>
      <p:ext uri="{BB962C8B-B14F-4D97-AF65-F5344CB8AC3E}">
        <p14:creationId xmlns:p14="http://schemas.microsoft.com/office/powerpoint/2010/main" val="2008562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latin typeface="Arial" panose="020B0604020202020204" pitchFamily="34" charset="0"/>
                <a:cs typeface="Arial" panose="020B0604020202020204" pitchFamily="34" charset="0"/>
              </a:rPr>
              <a:t>Instructional Notes</a:t>
            </a:r>
            <a:r>
              <a:rPr lang="en-US" sz="1200">
                <a:latin typeface="Arial" panose="020B0604020202020204" pitchFamily="34" charset="0"/>
                <a:cs typeface="Arial" panose="020B0604020202020204" pitchFamily="34" charset="0"/>
              </a:rPr>
              <a:t>:</a:t>
            </a:r>
          </a:p>
          <a:p>
            <a:pPr marL="171450" marR="0" lvl="0" indent="-171450">
              <a:lnSpc>
                <a:spcPct val="107000"/>
              </a:lnSpc>
              <a:spcBef>
                <a:spcPts val="0"/>
              </a:spcBef>
              <a:spcAft>
                <a:spcPts val="0"/>
              </a:spcAft>
              <a:buFont typeface="Arial" panose="020B0604020202020204" pitchFamily="34" charset="0"/>
              <a:buChar char="•"/>
            </a:pPr>
            <a:r>
              <a:rPr lang="en-US" sz="1200">
                <a:effectLst/>
                <a:latin typeface="Arial" panose="020B0604020202020204" pitchFamily="34" charset="0"/>
                <a:ea typeface="Calibri" panose="020F0502020204030204" pitchFamily="34" charset="0"/>
                <a:cs typeface="Times New Roman" panose="02020603050405020304" pitchFamily="18" charset="0"/>
              </a:rPr>
              <a:t>Reiterate that internet security is important because it keeps personal information safe and protects it from cybercriminals who may try to use it in bad ways.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Font typeface="Arial" panose="020B0604020202020204" pitchFamily="34" charset="0"/>
              <a:buChar char="•"/>
            </a:pPr>
            <a:endParaRPr lang="en-US" sz="1200">
              <a:effectLst/>
              <a:latin typeface="Arial" panose="020B060402020202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Font typeface="Arial" panose="020B0604020202020204" pitchFamily="34" charset="0"/>
              <a:buChar char="•"/>
            </a:pPr>
            <a:r>
              <a:rPr lang="en-US" sz="1200">
                <a:effectLst/>
                <a:latin typeface="Arial" panose="020B0604020202020204" pitchFamily="34" charset="0"/>
                <a:ea typeface="Calibri" panose="020F0502020204030204" pitchFamily="34" charset="0"/>
                <a:cs typeface="Times New Roman" panose="02020603050405020304" pitchFamily="18" charset="0"/>
              </a:rPr>
              <a:t>Tell the class that they will be working in stations to investigate this idea of internet security for the rest of the class session.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Font typeface="Arial" panose="020B0604020202020204" pitchFamily="34" charset="0"/>
              <a:buChar char="•"/>
            </a:pPr>
            <a:endParaRPr lang="en-US" sz="1200">
              <a:effectLst/>
              <a:latin typeface="Arial" panose="020B060402020202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Font typeface="Arial" panose="020B0604020202020204" pitchFamily="34" charset="0"/>
              <a:buChar char="•"/>
            </a:pPr>
            <a:r>
              <a:rPr lang="en-US" sz="1200">
                <a:effectLst/>
                <a:latin typeface="Arial" panose="020B0604020202020204" pitchFamily="34" charset="0"/>
                <a:ea typeface="Calibri" panose="020F0502020204030204" pitchFamily="34" charset="0"/>
                <a:cs typeface="Times New Roman" panose="02020603050405020304" pitchFamily="18" charset="0"/>
              </a:rPr>
              <a:t>Preview that the stations will explore the topics of ciphers, passwords, dual factor verification, and biometrics. Then show students where they can find the four stations located around the classroom.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Font typeface="Arial" panose="020B0604020202020204" pitchFamily="34" charset="0"/>
              <a:buChar char="•"/>
            </a:pPr>
            <a:endParaRPr lang="en-US" sz="120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Arial" panose="020B0604020202020204" pitchFamily="34" charset="0"/>
              <a:buNone/>
            </a:pPr>
            <a:r>
              <a:rPr lang="en-US" sz="1200">
                <a:effectLst/>
                <a:latin typeface="Arial" panose="020B0604020202020204" pitchFamily="34" charset="0"/>
                <a:ea typeface="Calibri" panose="020F0502020204030204" pitchFamily="34" charset="0"/>
                <a:cs typeface="Times New Roman" panose="02020603050405020304" pitchFamily="18" charset="0"/>
              </a:rPr>
              <a:t>Prepare students for their station activities by performing the following:</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Font typeface="Arial" panose="020B0604020202020204" pitchFamily="34" charset="0"/>
              <a:buChar char="•"/>
            </a:pP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lnSpc>
                <a:spcPct val="107000"/>
              </a:lnSpc>
              <a:buFont typeface="Arial" panose="020B0604020202020204" pitchFamily="34" charset="0"/>
              <a:buChar char="•"/>
            </a:pPr>
            <a:r>
              <a:rPr lang="en-US" sz="1200">
                <a:effectLst/>
                <a:latin typeface="Arial"/>
                <a:ea typeface="Calibri" panose="020F0502020204030204" pitchFamily="34" charset="0"/>
                <a:cs typeface="Arial"/>
              </a:rPr>
              <a:t>Assign each </a:t>
            </a:r>
            <a:r>
              <a:rPr lang="en-US">
                <a:latin typeface="Arial"/>
                <a:ea typeface="Calibri" panose="020F0502020204030204" pitchFamily="34" charset="0"/>
                <a:cs typeface="Arial"/>
              </a:rPr>
              <a:t>group a</a:t>
            </a:r>
            <a:r>
              <a:rPr lang="en-US" sz="1200">
                <a:effectLst/>
                <a:latin typeface="Arial"/>
                <a:ea typeface="Calibri" panose="020F0502020204030204" pitchFamily="34" charset="0"/>
                <a:cs typeface="Arial"/>
              </a:rPr>
              <a:t> starting point. Explain that you will be giving timing reminders to keep them on track. Students can rotate clockwise to the next station each time they finish the activity.</a:t>
            </a:r>
          </a:p>
          <a:p>
            <a:pPr marL="171450" marR="0" lvl="0" indent="-171450">
              <a:lnSpc>
                <a:spcPct val="107000"/>
              </a:lnSpc>
              <a:spcBef>
                <a:spcPts val="0"/>
              </a:spcBef>
              <a:spcAft>
                <a:spcPts val="0"/>
              </a:spcAft>
              <a:buFont typeface="Arial" panose="020B0604020202020204" pitchFamily="34" charset="0"/>
              <a:buChar char="•"/>
            </a:pP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Font typeface="Arial" panose="020B0604020202020204" pitchFamily="34" charset="0"/>
              <a:buChar char="•"/>
            </a:pPr>
            <a:r>
              <a:rPr lang="en-US" sz="1200">
                <a:effectLst/>
                <a:latin typeface="Arial" panose="020B0604020202020204" pitchFamily="34" charset="0"/>
                <a:ea typeface="Calibri" panose="020F0502020204030204" pitchFamily="34" charset="0"/>
                <a:cs typeface="Times New Roman" panose="02020603050405020304" pitchFamily="18" charset="0"/>
              </a:rPr>
              <a:t>Pass out one </a:t>
            </a:r>
            <a:r>
              <a:rPr lang="en-US" sz="1200" i="1">
                <a:effectLst/>
                <a:latin typeface="Arial" panose="020B0604020202020204" pitchFamily="34" charset="0"/>
                <a:ea typeface="Calibri" panose="020F0502020204030204" pitchFamily="34" charset="0"/>
                <a:cs typeface="Times New Roman" panose="02020603050405020304" pitchFamily="18" charset="0"/>
              </a:rPr>
              <a:t>Capture Sheet</a:t>
            </a:r>
            <a:r>
              <a:rPr lang="en-US" sz="1200">
                <a:effectLst/>
                <a:latin typeface="Arial" panose="020B0604020202020204" pitchFamily="34" charset="0"/>
                <a:ea typeface="Calibri" panose="020F0502020204030204" pitchFamily="34" charset="0"/>
                <a:cs typeface="Times New Roman" panose="02020603050405020304" pitchFamily="18" charset="0"/>
              </a:rPr>
              <a:t> handout to each student and explain that each square corresponds with one station.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Font typeface="Arial" panose="020B0604020202020204" pitchFamily="34" charset="0"/>
              <a:buChar char="•"/>
            </a:pP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Font typeface="Arial" panose="020B0604020202020204" pitchFamily="34" charset="0"/>
              <a:buChar char="•"/>
            </a:pPr>
            <a:r>
              <a:rPr lang="en-US" sz="1200">
                <a:effectLst/>
                <a:latin typeface="Arial" panose="020B0604020202020204" pitchFamily="34" charset="0"/>
                <a:ea typeface="Calibri" panose="020F0502020204030204" pitchFamily="34" charset="0"/>
                <a:cs typeface="Times New Roman" panose="02020603050405020304" pitchFamily="18" charset="0"/>
              </a:rPr>
              <a:t>Explain that student pairs should carefully read the directions at each station in order to complete the activity. The final step will always be to record information on their </a:t>
            </a:r>
            <a:r>
              <a:rPr lang="en-US" sz="1200" i="1">
                <a:effectLst/>
                <a:latin typeface="Arial" panose="020B0604020202020204" pitchFamily="34" charset="0"/>
                <a:ea typeface="Calibri" panose="020F0502020204030204" pitchFamily="34" charset="0"/>
                <a:cs typeface="Times New Roman" panose="02020603050405020304" pitchFamily="18" charset="0"/>
              </a:rPr>
              <a:t>Capture Sheet</a:t>
            </a:r>
            <a:r>
              <a:rPr lang="en-US" sz="1200">
                <a:effectLst/>
                <a:latin typeface="Arial" panose="020B0604020202020204" pitchFamily="34" charset="0"/>
                <a:ea typeface="Calibri" panose="020F0502020204030204" pitchFamily="34" charset="0"/>
                <a:cs typeface="Times New Roman" panose="02020603050405020304" pitchFamily="18" charset="0"/>
              </a:rPr>
              <a: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Font typeface="Arial" panose="020B0604020202020204" pitchFamily="34" charset="0"/>
              <a:buChar char="•"/>
            </a:pP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Font typeface="Arial" panose="020B0604020202020204" pitchFamily="34" charset="0"/>
              <a:buChar char="•"/>
            </a:pPr>
            <a:r>
              <a:rPr lang="en-US" sz="1200">
                <a:effectLst/>
                <a:latin typeface="Arial" panose="020B0604020202020204" pitchFamily="34" charset="0"/>
                <a:ea typeface="Calibri" panose="020F0502020204030204" pitchFamily="34" charset="0"/>
                <a:cs typeface="Times New Roman" panose="02020603050405020304" pitchFamily="18" charset="0"/>
              </a:rPr>
              <a:t>Then encourage students to go to their first station and begin!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Font typeface="Arial" panose="020B0604020202020204" pitchFamily="34" charset="0"/>
              <a:buChar char="•"/>
            </a:pPr>
            <a:endParaRPr lang="en-US" sz="1200">
              <a:effectLst/>
              <a:latin typeface="Arial" panose="020B060402020202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Font typeface="Arial" panose="020B0604020202020204" pitchFamily="34" charset="0"/>
              <a:buChar char="•"/>
            </a:pPr>
            <a:r>
              <a:rPr lang="en-US" sz="1200">
                <a:effectLst/>
                <a:latin typeface="Arial"/>
                <a:ea typeface="Calibri" panose="020F0502020204030204" pitchFamily="34" charset="0"/>
                <a:cs typeface="Arial"/>
              </a:rPr>
              <a:t>Click the timer to begin the countdown. Every </a:t>
            </a:r>
            <a:r>
              <a:rPr lang="en-US">
                <a:latin typeface="Arial"/>
                <a:ea typeface="Calibri" panose="020F0502020204030204" pitchFamily="34" charset="0"/>
                <a:cs typeface="Arial"/>
              </a:rPr>
              <a:t>10-15</a:t>
            </a:r>
            <a:r>
              <a:rPr lang="en-US" sz="1200">
                <a:effectLst/>
                <a:latin typeface="Arial"/>
                <a:ea typeface="Calibri" panose="020F0502020204030204" pitchFamily="34" charset="0"/>
                <a:cs typeface="Arial"/>
              </a:rPr>
              <a:t> minutes, encourage students to move on to the next station if they haven’t already.</a:t>
            </a:r>
          </a:p>
          <a:p>
            <a:pPr marL="342900" marR="0" lvl="0" indent="-342900">
              <a:lnSpc>
                <a:spcPct val="107000"/>
              </a:lnSpc>
              <a:spcBef>
                <a:spcPts val="0"/>
              </a:spcBef>
              <a:spcAft>
                <a:spcPts val="800"/>
              </a:spcAft>
              <a:buFont typeface="Arial" panose="020B0604020202020204" pitchFamily="34" charset="0"/>
              <a:buChar char="•"/>
            </a:pPr>
            <a:endParaRPr lang="en-US" sz="1200">
              <a:effectLst/>
              <a:latin typeface="Arial" panose="020B060402020202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en-US" sz="2000">
                <a:effectLst/>
                <a:latin typeface="Arial"/>
                <a:ea typeface="Calibri" panose="020F0502020204030204" pitchFamily="34" charset="0"/>
                <a:cs typeface="Arial"/>
              </a:rPr>
              <a:t>As students finish all four stations, give them a </a:t>
            </a:r>
            <a:r>
              <a:rPr lang="en-US" sz="2000" i="1">
                <a:effectLst/>
                <a:latin typeface="Arial"/>
                <a:ea typeface="Calibri" panose="020F0502020204030204" pitchFamily="34" charset="0"/>
                <a:cs typeface="Arial"/>
              </a:rPr>
              <a:t>Session 1: Conclusions</a:t>
            </a:r>
            <a:r>
              <a:rPr lang="en-US" sz="2000">
                <a:effectLst/>
                <a:latin typeface="Arial"/>
                <a:ea typeface="Calibri" panose="020F0502020204030204" pitchFamily="34" charset="0"/>
                <a:cs typeface="Arial"/>
              </a:rPr>
              <a:t> handout </a:t>
            </a:r>
            <a:r>
              <a:rPr lang="en-US" sz="2000">
                <a:effectLst/>
                <a:highlight>
                  <a:srgbClr val="FFFF00"/>
                </a:highlight>
                <a:latin typeface="Arial"/>
                <a:ea typeface="Calibri" panose="020F0502020204030204" pitchFamily="34" charset="0"/>
                <a:cs typeface="Arial"/>
              </a:rPr>
              <a:t>(one half-sheet per student).</a:t>
            </a:r>
            <a:r>
              <a:rPr lang="en-US" sz="2000">
                <a:effectLst/>
                <a:latin typeface="Arial"/>
                <a:ea typeface="Calibri" panose="020F0502020204030204" pitchFamily="34" charset="0"/>
                <a:cs typeface="Arial"/>
              </a:rPr>
              <a:t> They may work on this until</a:t>
            </a:r>
            <a:r>
              <a:rPr lang="en-US" sz="2000">
                <a:latin typeface="Arial"/>
                <a:ea typeface="Calibri" panose="020F0502020204030204" pitchFamily="34" charset="0"/>
                <a:cs typeface="Arial"/>
              </a:rPr>
              <a:t> there are about 5 minutes left in the class session</a:t>
            </a:r>
            <a:r>
              <a:rPr lang="en-US" sz="2000">
                <a:effectLst/>
                <a:latin typeface="Arial"/>
                <a:ea typeface="Calibri" panose="020F0502020204030204" pitchFamily="34" charset="0"/>
                <a:cs typeface="Arial"/>
              </a:rPr>
              <a:t> and/or the rest of the class is also done with their station work.</a:t>
            </a:r>
            <a:endParaRPr lang="en-US" sz="1200">
              <a:latin typeface="Arial"/>
              <a:cs typeface="Arial"/>
            </a:endParaRPr>
          </a:p>
        </p:txBody>
      </p:sp>
      <p:sp>
        <p:nvSpPr>
          <p:cNvPr id="4" name="Slide Number Placeholder 3"/>
          <p:cNvSpPr>
            <a:spLocks noGrp="1"/>
          </p:cNvSpPr>
          <p:nvPr>
            <p:ph type="sldNum" sz="quarter" idx="5"/>
          </p:nvPr>
        </p:nvSpPr>
        <p:spPr/>
        <p:txBody>
          <a:bodyPr/>
          <a:lstStyle/>
          <a:p>
            <a:fld id="{4378E657-5175-9A46-8A8C-826D0AB3F340}" type="slidenum">
              <a:rPr lang="en-US" smtClean="0"/>
              <a:t>4</a:t>
            </a:fld>
            <a:endParaRPr lang="en-US"/>
          </a:p>
        </p:txBody>
      </p:sp>
    </p:spTree>
    <p:extLst>
      <p:ext uri="{BB962C8B-B14F-4D97-AF65-F5344CB8AC3E}">
        <p14:creationId xmlns:p14="http://schemas.microsoft.com/office/powerpoint/2010/main" val="2876871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Arial" panose="020B0604020202020204" pitchFamily="34" charset="0"/>
                <a:cs typeface="Arial" panose="020B0604020202020204" pitchFamily="34" charset="0"/>
              </a:rPr>
              <a:t>Instructional Notes</a:t>
            </a:r>
            <a:r>
              <a:rPr lang="en-US">
                <a:latin typeface="Arial" panose="020B0604020202020204" pitchFamily="34" charset="0"/>
                <a:cs typeface="Arial" panose="020B0604020202020204" pitchFamily="34" charset="0"/>
              </a:rPr>
              <a:t>:</a:t>
            </a:r>
            <a:endParaRPr lang="en-US" sz="1200">
              <a:effectLst/>
              <a:latin typeface="Arial" panose="020B0604020202020204" pitchFamily="34" charset="0"/>
              <a:ea typeface="Times New Roman" panose="02020603050405020304" pitchFamily="18" charset="0"/>
              <a:cs typeface="Arial" panose="020B0604020202020204" pitchFamily="34" charset="0"/>
            </a:endParaRPr>
          </a:p>
          <a:p>
            <a:pPr marL="171450" indent="-171450">
              <a:lnSpc>
                <a:spcPct val="107000"/>
              </a:lnSpc>
              <a:buFont typeface="Arial" panose="020B0604020202020204" pitchFamily="34" charset="0"/>
              <a:buChar char="•"/>
            </a:pPr>
            <a:r>
              <a:rPr lang="en-US">
                <a:latin typeface="Arial"/>
                <a:cs typeface="Arial"/>
              </a:rPr>
              <a:t>When there are at least five minutes left in the class session, regroup as a class.</a:t>
            </a:r>
            <a:endParaRPr lang="en-US" sz="1200">
              <a:effectLst/>
              <a:latin typeface="Arial"/>
              <a:ea typeface="Calibri" panose="020F0502020204030204" pitchFamily="34" charset="0"/>
              <a:cs typeface="Arial"/>
            </a:endParaRPr>
          </a:p>
          <a:p>
            <a:pPr marL="171450" marR="0" lvl="0" indent="-171450">
              <a:lnSpc>
                <a:spcPct val="107000"/>
              </a:lnSpc>
              <a:spcBef>
                <a:spcPts val="0"/>
              </a:spcBef>
              <a:spcAft>
                <a:spcPts val="800"/>
              </a:spcAft>
              <a:buFont typeface="Arial" panose="020B0604020202020204" pitchFamily="34" charset="0"/>
              <a:buChar char="•"/>
            </a:pPr>
            <a:endParaRPr lang="en-US" sz="1200">
              <a:effectLst/>
              <a:latin typeface="Arial" panose="020B060402020202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800"/>
              </a:spcAft>
              <a:buFont typeface="Arial" panose="020B0604020202020204" pitchFamily="34" charset="0"/>
              <a:buChar char="•"/>
            </a:pPr>
            <a:r>
              <a:rPr lang="en-US" sz="1200">
                <a:effectLst/>
                <a:latin typeface="Arial" panose="020B0604020202020204" pitchFamily="34" charset="0"/>
                <a:ea typeface="Calibri" panose="020F0502020204030204" pitchFamily="34" charset="0"/>
                <a:cs typeface="Times New Roman" panose="02020603050405020304" pitchFamily="18" charset="0"/>
              </a:rPr>
              <a:t>Click to display the question presented on the </a:t>
            </a:r>
            <a:r>
              <a:rPr lang="en-US" sz="1200" i="1">
                <a:effectLst/>
                <a:latin typeface="Arial" panose="020B0604020202020204" pitchFamily="34" charset="0"/>
                <a:ea typeface="Calibri" panose="020F0502020204030204" pitchFamily="34" charset="0"/>
                <a:cs typeface="Times New Roman" panose="02020603050405020304" pitchFamily="18" charset="0"/>
              </a:rPr>
              <a:t>Session 1: Conclusions</a:t>
            </a:r>
            <a:r>
              <a:rPr lang="en-US" sz="1200">
                <a:effectLst/>
                <a:latin typeface="Arial" panose="020B0604020202020204" pitchFamily="34" charset="0"/>
                <a:ea typeface="Calibri" panose="020F0502020204030204" pitchFamily="34" charset="0"/>
                <a:cs typeface="Times New Roman" panose="02020603050405020304" pitchFamily="18" charset="0"/>
              </a:rPr>
              <a:t> handout and read it aloud.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endParaRPr lang="en-US" sz="1200">
              <a:effectLst/>
              <a:latin typeface="Arial" panose="020B0604020202020204" pitchFamily="34" charset="0"/>
              <a:ea typeface="Calibri" panose="020F0502020204030204" pitchFamily="34" charset="0"/>
            </a:endParaRPr>
          </a:p>
          <a:p>
            <a:pPr marL="171450" indent="-171450">
              <a:buFont typeface="Arial" panose="020B0604020202020204" pitchFamily="34" charset="0"/>
              <a:buChar char="•"/>
            </a:pPr>
            <a:r>
              <a:rPr lang="en-US" sz="1200">
                <a:effectLst/>
                <a:latin typeface="Arial" panose="020B0604020202020204" pitchFamily="34" charset="0"/>
                <a:ea typeface="Calibri" panose="020F0502020204030204" pitchFamily="34" charset="0"/>
              </a:rPr>
              <a:t>Based on the time left in the session, either discuss this question as a class </a:t>
            </a:r>
            <a:r>
              <a:rPr lang="en-US" sz="1200" i="1">
                <a:effectLst/>
                <a:latin typeface="Arial" panose="020B0604020202020204" pitchFamily="34" charset="0"/>
                <a:ea typeface="Calibri" panose="020F0502020204030204" pitchFamily="34" charset="0"/>
              </a:rPr>
              <a:t>or</a:t>
            </a:r>
            <a:r>
              <a:rPr lang="en-US" sz="1200">
                <a:effectLst/>
                <a:latin typeface="Arial" panose="020B0604020202020204" pitchFamily="34" charset="0"/>
                <a:ea typeface="Calibri" panose="020F0502020204030204" pitchFamily="34" charset="0"/>
              </a:rPr>
              <a:t> assign students to jot their ideas on the handout for homework.</a:t>
            </a:r>
            <a:endParaRPr lang="en-US" sz="1200">
              <a:effectLst/>
              <a:latin typeface="Arial" panose="020B0604020202020204" pitchFamily="34" charset="0"/>
              <a:ea typeface="Times New Roman" panose="02020603050405020304" pitchFamily="18"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378E657-5175-9A46-8A8C-826D0AB3F340}" type="slidenum">
              <a:rPr lang="en-US" smtClean="0"/>
              <a:t>5</a:t>
            </a:fld>
            <a:endParaRPr lang="en-US"/>
          </a:p>
        </p:txBody>
      </p:sp>
    </p:spTree>
    <p:extLst>
      <p:ext uri="{BB962C8B-B14F-4D97-AF65-F5344CB8AC3E}">
        <p14:creationId xmlns:p14="http://schemas.microsoft.com/office/powerpoint/2010/main" val="4212008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Arial" panose="020B0604020202020204" pitchFamily="34" charset="0"/>
                <a:cs typeface="Arial" panose="020B0604020202020204" pitchFamily="34" charset="0"/>
              </a:rPr>
              <a:t>Instructional Notes</a:t>
            </a:r>
            <a:r>
              <a:rPr lang="en-US">
                <a:latin typeface="Arial" panose="020B0604020202020204" pitchFamily="34" charset="0"/>
                <a:cs typeface="Arial" panose="020B0604020202020204" pitchFamily="34" charset="0"/>
              </a:rPr>
              <a:t>:</a:t>
            </a:r>
          </a:p>
          <a:p>
            <a:pPr marL="171450" marR="0" lvl="0" indent="-171450">
              <a:lnSpc>
                <a:spcPct val="107000"/>
              </a:lnSpc>
              <a:spcBef>
                <a:spcPts val="0"/>
              </a:spcBef>
              <a:spcAft>
                <a:spcPts val="0"/>
              </a:spcAft>
              <a:buFont typeface="Arial" panose="020B0604020202020204" pitchFamily="34" charset="0"/>
              <a:buChar char="•"/>
            </a:pPr>
            <a:r>
              <a:rPr lang="en-US" sz="1200">
                <a:effectLst/>
                <a:latin typeface="Arial" panose="020B0604020202020204" pitchFamily="34" charset="0"/>
                <a:ea typeface="Calibri" panose="020F0502020204030204" pitchFamily="34" charset="0"/>
                <a:cs typeface="Times New Roman" panose="02020603050405020304" pitchFamily="18" charset="0"/>
              </a:rPr>
              <a:t>Bring students’ attention to the castle image on the slide.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Font typeface="Arial" panose="020B0604020202020204" pitchFamily="34" charset="0"/>
              <a:buChar char="•"/>
            </a:pPr>
            <a:endParaRPr lang="en-US" sz="1200">
              <a:effectLst/>
              <a:latin typeface="Arial" panose="020B060402020202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Font typeface="Arial" panose="020B0604020202020204" pitchFamily="34" charset="0"/>
              <a:buChar char="•"/>
            </a:pPr>
            <a:r>
              <a:rPr lang="en-US" sz="1200">
                <a:effectLst/>
                <a:latin typeface="Arial" panose="020B0604020202020204" pitchFamily="34" charset="0"/>
                <a:ea typeface="Calibri" panose="020F0502020204030204" pitchFamily="34" charset="0"/>
                <a:cs typeface="Times New Roman" panose="02020603050405020304" pitchFamily="18" charset="0"/>
              </a:rPr>
              <a:t>Ask them to imagine that the castle represents the business they brainstormed last session. Inside the castle rests all the personal information that their business has collected from customers.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Font typeface="Arial" panose="020B0604020202020204" pitchFamily="34" charset="0"/>
              <a:buChar char="•"/>
            </a:pPr>
            <a:endParaRPr lang="en-US" sz="1200">
              <a:effectLst/>
              <a:latin typeface="Arial" panose="020B060402020202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Font typeface="Arial" panose="020B0604020202020204" pitchFamily="34" charset="0"/>
              <a:buChar char="•"/>
            </a:pPr>
            <a:r>
              <a:rPr lang="en-US" sz="1200">
                <a:effectLst/>
                <a:latin typeface="Arial" panose="020B0604020202020204" pitchFamily="34" charset="0"/>
                <a:ea typeface="Calibri" panose="020F0502020204030204" pitchFamily="34" charset="0"/>
                <a:cs typeface="Times New Roman" panose="02020603050405020304" pitchFamily="18" charset="0"/>
              </a:rPr>
              <a:t>Click once to add a moat, bridge, and guard to the image.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Font typeface="Arial" panose="020B0604020202020204" pitchFamily="34" charset="0"/>
              <a:buChar char="•"/>
            </a:pPr>
            <a:endParaRPr lang="en-US" sz="1200">
              <a:effectLst/>
              <a:latin typeface="Arial" panose="020B060402020202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Font typeface="Arial" panose="020B0604020202020204" pitchFamily="34" charset="0"/>
              <a:buChar char="•"/>
            </a:pPr>
            <a:r>
              <a:rPr lang="en-US" sz="1200">
                <a:effectLst/>
                <a:latin typeface="Arial" panose="020B0604020202020204" pitchFamily="34" charset="0"/>
                <a:ea typeface="Calibri" panose="020F0502020204030204" pitchFamily="34" charset="0"/>
                <a:cs typeface="Times New Roman" panose="02020603050405020304" pitchFamily="18" charset="0"/>
              </a:rPr>
              <a:t>Encourage students to pretend that this entry point represents how someone logs in into their business’s website.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Font typeface="Arial" panose="020B0604020202020204" pitchFamily="34" charset="0"/>
              <a:buChar char="•"/>
            </a:pPr>
            <a:endParaRPr lang="en-US" sz="1200">
              <a:effectLst/>
              <a:latin typeface="Arial" panose="020B060402020202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Font typeface="Arial" panose="020B0604020202020204" pitchFamily="34" charset="0"/>
              <a:buChar char="•"/>
            </a:pPr>
            <a:r>
              <a:rPr lang="en-US" sz="1200">
                <a:effectLst/>
                <a:latin typeface="Arial" panose="020B0604020202020204" pitchFamily="34" charset="0"/>
                <a:ea typeface="Calibri" panose="020F0502020204030204" pitchFamily="34" charset="0"/>
                <a:cs typeface="Times New Roman" panose="02020603050405020304" pitchFamily="18" charset="0"/>
              </a:rPr>
              <a:t>Then ask: Would you say that this entryway represents a safe and secure login or an unsafe login? Why?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Font typeface="Arial" panose="020B0604020202020204" pitchFamily="34" charset="0"/>
              <a:buChar char="•"/>
            </a:pPr>
            <a:endParaRPr lang="en-US" sz="1200">
              <a:effectLst/>
              <a:latin typeface="Arial" panose="020B060402020202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Font typeface="Arial" panose="020B0604020202020204" pitchFamily="34" charset="0"/>
              <a:buChar char="•"/>
            </a:pPr>
            <a:r>
              <a:rPr lang="en-US" sz="1200">
                <a:effectLst/>
                <a:latin typeface="Arial" panose="020B0604020202020204" pitchFamily="34" charset="0"/>
                <a:ea typeface="Calibri" panose="020F0502020204030204" pitchFamily="34" charset="0"/>
                <a:cs typeface="Times New Roman" panose="02020603050405020304" pitchFamily="18" charset="0"/>
              </a:rPr>
              <a:t>Help students understand that this image represents an unsafe login. Any website with only one guard and entry point (such as a password) is not as safe and secure as it could be.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800"/>
              </a:spcAft>
              <a:buFont typeface="Arial" panose="020B0604020202020204" pitchFamily="34" charset="0"/>
              <a:buChar char="•"/>
            </a:pPr>
            <a:endParaRPr lang="en-US" sz="1200">
              <a:effectLst/>
              <a:latin typeface="Arial" panose="020B060402020202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800"/>
              </a:spcAft>
              <a:buFont typeface="Arial" panose="020B0604020202020204" pitchFamily="34" charset="0"/>
              <a:buChar char="•"/>
            </a:pPr>
            <a:r>
              <a:rPr lang="en-US" sz="1200">
                <a:effectLst/>
                <a:latin typeface="Arial" panose="020B0604020202020204" pitchFamily="34" charset="0"/>
                <a:ea typeface="Calibri" panose="020F0502020204030204" pitchFamily="34" charset="0"/>
                <a:cs typeface="Times New Roman" panose="02020603050405020304" pitchFamily="18" charset="0"/>
              </a:rPr>
              <a:t>Ask students to think/pair/share: How could this castle be made safer and more secure against intruders?</a:t>
            </a: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378E657-5175-9A46-8A8C-826D0AB3F340}" type="slidenum">
              <a:rPr lang="en-US" smtClean="0"/>
              <a:t>6</a:t>
            </a:fld>
            <a:endParaRPr lang="en-US"/>
          </a:p>
        </p:txBody>
      </p:sp>
    </p:spTree>
    <p:extLst>
      <p:ext uri="{BB962C8B-B14F-4D97-AF65-F5344CB8AC3E}">
        <p14:creationId xmlns:p14="http://schemas.microsoft.com/office/powerpoint/2010/main" val="29101248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Arial" panose="020B0604020202020204" pitchFamily="34" charset="0"/>
                <a:cs typeface="Arial" panose="020B0604020202020204" pitchFamily="34" charset="0"/>
              </a:rPr>
              <a:t>Instructional Notes</a:t>
            </a:r>
            <a:r>
              <a:rPr lang="en-US">
                <a:latin typeface="Arial" panose="020B0604020202020204" pitchFamily="34" charset="0"/>
                <a:cs typeface="Arial" panose="020B0604020202020204" pitchFamily="34" charset="0"/>
              </a:rPr>
              <a:t>:</a:t>
            </a:r>
          </a:p>
          <a:p>
            <a:pPr marL="171450" marR="0" lvl="0" indent="-171450">
              <a:lnSpc>
                <a:spcPct val="107000"/>
              </a:lnSpc>
              <a:spcBef>
                <a:spcPts val="0"/>
              </a:spcBef>
              <a:spcAft>
                <a:spcPts val="0"/>
              </a:spcAft>
              <a:buFont typeface="Arial" panose="020B0604020202020204" pitchFamily="34" charset="0"/>
              <a:buChar char="•"/>
            </a:pPr>
            <a:r>
              <a:rPr lang="en-US" sz="1200">
                <a:effectLst/>
                <a:latin typeface="Arial" panose="020B0604020202020204" pitchFamily="34" charset="0"/>
                <a:ea typeface="Calibri" panose="020F0502020204030204" pitchFamily="34" charset="0"/>
                <a:cs typeface="Times New Roman" panose="02020603050405020304" pitchFamily="18" charset="0"/>
              </a:rPr>
              <a:t>Tell the class that a more secure way to access a website and navigate within it is called zero trust architecture. Explain that architecture is the design of how something is built.</a:t>
            </a:r>
          </a:p>
          <a:p>
            <a:pPr marL="171450" marR="0" lvl="0" indent="-171450">
              <a:lnSpc>
                <a:spcPct val="107000"/>
              </a:lnSpc>
              <a:spcBef>
                <a:spcPts val="0"/>
              </a:spcBef>
              <a:spcAft>
                <a:spcPts val="0"/>
              </a:spcAft>
              <a:buFont typeface="Arial" panose="020B0604020202020204" pitchFamily="34" charset="0"/>
              <a:buChar char="•"/>
            </a:pP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Font typeface="Arial" panose="020B0604020202020204" pitchFamily="34" charset="0"/>
              <a:buChar char="•"/>
            </a:pPr>
            <a:r>
              <a:rPr lang="en-US" sz="1200">
                <a:effectLst/>
                <a:latin typeface="Arial" panose="020B0604020202020204" pitchFamily="34" charset="0"/>
                <a:ea typeface="Calibri" panose="020F0502020204030204" pitchFamily="34" charset="0"/>
                <a:cs typeface="Times New Roman" panose="02020603050405020304" pitchFamily="18" charset="0"/>
              </a:rPr>
              <a:t>Click and explain that in zero trust architecture, no one is trusted at the entry point—even if the guard recognizes you! There is always a security check.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Font typeface="Arial" panose="020B0604020202020204" pitchFamily="34" charset="0"/>
              <a:buChar char="•"/>
            </a:pPr>
            <a:endParaRPr lang="en-US" sz="1200">
              <a:effectLst/>
              <a:latin typeface="Arial" panose="020B060402020202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Font typeface="Arial" panose="020B0604020202020204" pitchFamily="34" charset="0"/>
              <a:buChar char="•"/>
            </a:pPr>
            <a:r>
              <a:rPr lang="en-US" sz="1200">
                <a:effectLst/>
                <a:latin typeface="Arial" panose="020B0604020202020204" pitchFamily="34" charset="0"/>
                <a:ea typeface="Calibri" panose="020F0502020204030204" pitchFamily="34" charset="0"/>
                <a:cs typeface="Times New Roman" panose="02020603050405020304" pitchFamily="18" charset="0"/>
              </a:rPr>
              <a:t>Then click to show the image of the castle, this time with guards in many different areas.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800"/>
              </a:spcAft>
              <a:buFont typeface="Arial" panose="020B0604020202020204" pitchFamily="34" charset="0"/>
              <a:buChar char="•"/>
            </a:pPr>
            <a:endParaRPr lang="en-US" sz="1200">
              <a:effectLst/>
              <a:latin typeface="Arial" panose="020B060402020202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800"/>
              </a:spcAft>
              <a:buFont typeface="Arial" panose="020B0604020202020204" pitchFamily="34" charset="0"/>
              <a:buChar char="•"/>
            </a:pPr>
            <a:r>
              <a:rPr lang="en-US" sz="1200">
                <a:effectLst/>
                <a:latin typeface="Arial" panose="020B0604020202020204" pitchFamily="34" charset="0"/>
                <a:ea typeface="Calibri" panose="020F0502020204030204" pitchFamily="34" charset="0"/>
                <a:cs typeface="Times New Roman" panose="02020603050405020304" pitchFamily="18" charset="0"/>
              </a:rPr>
              <a:t>Explain that with zero trust architecture, all important pieces of information are protected separately. Even once someone is inside, they must pass through a security checkpoint every time they want to access a new piece of important information</a:t>
            </a:r>
            <a:r>
              <a:rPr lang="en-US" sz="1200">
                <a:effectLst/>
                <a:latin typeface="Arial" panose="020B0604020202020204" pitchFamily="34" charset="0"/>
                <a:ea typeface="Arial" panose="020B0604020202020204" pitchFamily="34" charset="0"/>
                <a:cs typeface="Arial" panose="020B0604020202020204" pitchFamily="34" charset="0"/>
              </a:rPr>
              <a:t>.</a:t>
            </a: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378E657-5175-9A46-8A8C-826D0AB3F340}" type="slidenum">
              <a:rPr lang="en-US" smtClean="0"/>
              <a:t>7</a:t>
            </a:fld>
            <a:endParaRPr lang="en-US"/>
          </a:p>
        </p:txBody>
      </p:sp>
    </p:spTree>
    <p:extLst>
      <p:ext uri="{BB962C8B-B14F-4D97-AF65-F5344CB8AC3E}">
        <p14:creationId xmlns:p14="http://schemas.microsoft.com/office/powerpoint/2010/main" val="22140832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Arial" panose="020B0604020202020204" pitchFamily="34" charset="0"/>
                <a:cs typeface="Arial" panose="020B0604020202020204" pitchFamily="34" charset="0"/>
              </a:rPr>
              <a:t>Instructional Notes</a:t>
            </a:r>
            <a:r>
              <a:rPr lang="en-US">
                <a:latin typeface="Arial" panose="020B0604020202020204" pitchFamily="34" charset="0"/>
                <a:cs typeface="Arial" panose="020B0604020202020204" pitchFamily="34" charset="0"/>
              </a:rPr>
              <a:t>:</a:t>
            </a:r>
          </a:p>
          <a:p>
            <a:pPr marL="171450" marR="0" lvl="0" indent="-171450">
              <a:lnSpc>
                <a:spcPct val="107000"/>
              </a:lnSpc>
              <a:spcBef>
                <a:spcPts val="0"/>
              </a:spcBef>
              <a:spcAft>
                <a:spcPts val="0"/>
              </a:spcAft>
              <a:buFont typeface="Arial" panose="020B0604020202020204" pitchFamily="34" charset="0"/>
              <a:buChar char="•"/>
            </a:pPr>
            <a:r>
              <a:rPr lang="en-US" sz="1100">
                <a:effectLst/>
                <a:latin typeface="Arial" panose="020B0604020202020204" pitchFamily="34" charset="0"/>
                <a:ea typeface="Calibri" panose="020F0502020204030204" pitchFamily="34" charset="0"/>
                <a:cs typeface="Times New Roman" panose="02020603050405020304" pitchFamily="18" charset="0"/>
              </a:rPr>
              <a:t>Ask: What may be the advantages and disadvantages of zero trust architecture?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Font typeface="Arial" panose="020B0604020202020204" pitchFamily="34" charset="0"/>
              <a:buChar char="•"/>
            </a:pPr>
            <a:endParaRPr lang="en-US" sz="1100">
              <a:effectLst/>
              <a:latin typeface="Arial" panose="020B060402020202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Font typeface="Arial" panose="020B0604020202020204" pitchFamily="34" charset="0"/>
              <a:buChar char="•"/>
            </a:pPr>
            <a:r>
              <a:rPr lang="en-US" sz="1100">
                <a:effectLst/>
                <a:latin typeface="Arial" panose="020B0604020202020204" pitchFamily="34" charset="0"/>
                <a:ea typeface="Calibri" panose="020F0502020204030204" pitchFamily="34" charset="0"/>
                <a:cs typeface="Times New Roman" panose="02020603050405020304" pitchFamily="18" charset="0"/>
              </a:rPr>
              <a:t>Encourage students to help you fill out the T-Chart.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Font typeface="Arial" panose="020B0604020202020204" pitchFamily="34" charset="0"/>
              <a:buChar char="•"/>
            </a:pPr>
            <a:endParaRPr lang="en-US" sz="1100">
              <a:effectLst/>
              <a:latin typeface="Arial" panose="020B0604020202020204" pitchFamily="34" charset="0"/>
              <a:ea typeface="Calibri" panose="020F0502020204030204" pitchFamily="34" charset="0"/>
              <a:cs typeface="Times New Roman" panose="02020603050405020304" pitchFamily="18" charset="0"/>
            </a:endParaRPr>
          </a:p>
          <a:p>
            <a:pPr marL="171450" marR="0" lvl="0" indent="-171450">
              <a:lnSpc>
                <a:spcPct val="107000"/>
              </a:lnSpc>
              <a:spcBef>
                <a:spcPts val="0"/>
              </a:spcBef>
              <a:spcAft>
                <a:spcPts val="0"/>
              </a:spcAft>
              <a:buFont typeface="Arial" panose="020B0604020202020204" pitchFamily="34" charset="0"/>
              <a:buChar char="•"/>
            </a:pPr>
            <a:r>
              <a:rPr lang="en-US" sz="1100">
                <a:effectLst/>
                <a:latin typeface="Arial" panose="020B0604020202020204" pitchFamily="34" charset="0"/>
                <a:ea typeface="Calibri" panose="020F0502020204030204" pitchFamily="34" charset="0"/>
                <a:cs typeface="Times New Roman" panose="02020603050405020304" pitchFamily="18" charset="0"/>
              </a:rPr>
              <a:t>Be sure students understand that: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US" sz="1100">
                <a:effectLst/>
                <a:latin typeface="Arial" panose="020B0604020202020204" pitchFamily="34" charset="0"/>
                <a:ea typeface="Calibri" panose="020F0502020204030204" pitchFamily="34" charset="0"/>
                <a:cs typeface="Times New Roman" panose="02020603050405020304" pitchFamily="18" charset="0"/>
              </a:rPr>
              <a:t>Disadvantages may include that it takes longer to log in and/or for people who work at the company to access information.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Courier New" panose="02070309020205020404" pitchFamily="49" charset="0"/>
              <a:buChar char="o"/>
            </a:pPr>
            <a:r>
              <a:rPr lang="en-US" sz="1100">
                <a:effectLst/>
                <a:latin typeface="Arial" panose="020B0604020202020204" pitchFamily="34" charset="0"/>
                <a:ea typeface="Calibri" panose="020F0502020204030204" pitchFamily="34" charset="0"/>
                <a:cs typeface="Times New Roman" panose="02020603050405020304" pitchFamily="18" charset="0"/>
              </a:rPr>
              <a:t>Advantages include that it is harder for someone to break into the website </a:t>
            </a:r>
            <a:r>
              <a:rPr lang="en-US" sz="1100" i="1">
                <a:effectLst/>
                <a:latin typeface="Arial" panose="020B0604020202020204" pitchFamily="34" charset="0"/>
                <a:ea typeface="Calibri" panose="020F0502020204030204" pitchFamily="34" charset="0"/>
                <a:cs typeface="Times New Roman" panose="02020603050405020304" pitchFamily="18" charset="0"/>
              </a:rPr>
              <a:t>and </a:t>
            </a:r>
            <a:r>
              <a:rPr lang="en-US" sz="1100">
                <a:effectLst/>
                <a:latin typeface="Arial" panose="020B0604020202020204" pitchFamily="34" charset="0"/>
                <a:ea typeface="Calibri" panose="020F0502020204030204" pitchFamily="34" charset="0"/>
                <a:cs typeface="Times New Roman" panose="02020603050405020304" pitchFamily="18" charset="0"/>
              </a:rPr>
              <a:t>if the website is hacked, all of the data is not immediately at risk! </a:t>
            </a: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378E657-5175-9A46-8A8C-826D0AB3F340}" type="slidenum">
              <a:rPr lang="en-US" smtClean="0"/>
              <a:t>8</a:t>
            </a:fld>
            <a:endParaRPr lang="en-US"/>
          </a:p>
        </p:txBody>
      </p:sp>
    </p:spTree>
    <p:extLst>
      <p:ext uri="{BB962C8B-B14F-4D97-AF65-F5344CB8AC3E}">
        <p14:creationId xmlns:p14="http://schemas.microsoft.com/office/powerpoint/2010/main" val="39002597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39915" y="1302819"/>
            <a:ext cx="8450558" cy="4709564"/>
          </a:xfrm>
          <a:solidFill>
            <a:schemeClr val="bg1"/>
          </a:solidFill>
        </p:spPr>
        <p:txBody>
          <a:bodyPr/>
          <a:lstStyle>
            <a:lvl1pPr>
              <a:buClr>
                <a:schemeClr val="tx1"/>
              </a:buClr>
              <a:defRPr/>
            </a:lvl1pPr>
            <a:lvl2pPr marL="502920" indent="-228600">
              <a:buFont typeface="Courier New" panose="02070309020205020404" pitchFamily="49" charset="0"/>
              <a:buChar char="o"/>
              <a:defRPr/>
            </a:lvl2pPr>
            <a:lvl3pPr marL="777240">
              <a:buFont typeface="Arial" panose="020B0604020202020204" pitchFamily="34" charset="0"/>
              <a:buChar char="•"/>
              <a:defRPr/>
            </a:lvl3pPr>
            <a:lvl4pPr marL="1051560">
              <a:defRPr/>
            </a:lvl4pPr>
            <a:lvl5pPr marL="132588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94506847-146F-B84A-A02A-14C972E4EF74}"/>
              </a:ext>
            </a:extLst>
          </p:cNvPr>
          <p:cNvSpPr>
            <a:spLocks noGrp="1"/>
          </p:cNvSpPr>
          <p:nvPr>
            <p:ph type="title"/>
          </p:nvPr>
        </p:nvSpPr>
        <p:spPr>
          <a:xfrm>
            <a:off x="345424" y="187099"/>
            <a:ext cx="8151990" cy="817631"/>
          </a:xfrm>
        </p:spPr>
        <p:txBody>
          <a:bodyPr>
            <a:normAutofit/>
          </a:bodyPr>
          <a:lstStyle>
            <a:lvl1pPr>
              <a:defRPr sz="3500" b="1" i="0">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901737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5FB92A1-5AE9-2F40-A920-D441C933D954}"/>
              </a:ext>
            </a:extLst>
          </p:cNvPr>
          <p:cNvSpPr/>
          <p:nvPr userDrawn="1"/>
        </p:nvSpPr>
        <p:spPr>
          <a:xfrm>
            <a:off x="0" y="1147313"/>
            <a:ext cx="9144000" cy="498645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0" i="0">
              <a:solidFill>
                <a:schemeClr val="accent1"/>
              </a:solidFill>
              <a:latin typeface="Arial" panose="020B0604020202020204" pitchFamily="34" charset="0"/>
            </a:endParaRPr>
          </a:p>
        </p:txBody>
      </p:sp>
      <p:sp>
        <p:nvSpPr>
          <p:cNvPr id="4" name="Title 1">
            <a:extLst>
              <a:ext uri="{FF2B5EF4-FFF2-40B4-BE49-F238E27FC236}">
                <a16:creationId xmlns:a16="http://schemas.microsoft.com/office/drawing/2014/main" id="{AC09C208-8D04-4F4B-901C-422634BB5532}"/>
              </a:ext>
            </a:extLst>
          </p:cNvPr>
          <p:cNvSpPr>
            <a:spLocks noGrp="1"/>
          </p:cNvSpPr>
          <p:nvPr>
            <p:ph type="title"/>
          </p:nvPr>
        </p:nvSpPr>
        <p:spPr>
          <a:xfrm>
            <a:off x="345427" y="187100"/>
            <a:ext cx="8453143" cy="817631"/>
          </a:xfrm>
        </p:spPr>
        <p:txBody>
          <a:bodyPr>
            <a:normAutofit/>
          </a:bodyPr>
          <a:lstStyle>
            <a:lvl1pPr>
              <a:defRPr sz="35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Content Placeholder 2">
            <a:extLst>
              <a:ext uri="{FF2B5EF4-FFF2-40B4-BE49-F238E27FC236}">
                <a16:creationId xmlns:a16="http://schemas.microsoft.com/office/drawing/2014/main" id="{317E51D4-200E-BC42-8336-D35A293E774B}"/>
              </a:ext>
            </a:extLst>
          </p:cNvPr>
          <p:cNvSpPr>
            <a:spLocks noGrp="1"/>
          </p:cNvSpPr>
          <p:nvPr>
            <p:ph idx="1"/>
          </p:nvPr>
        </p:nvSpPr>
        <p:spPr>
          <a:xfrm>
            <a:off x="345427" y="1314035"/>
            <a:ext cx="8151990" cy="4709563"/>
          </a:xfrm>
          <a:noFill/>
        </p:spPr>
        <p:txBody>
          <a:bodyPr/>
          <a:lstStyle>
            <a:lvl1pPr>
              <a:lnSpc>
                <a:spcPct val="100000"/>
              </a:lnSpc>
              <a:buClr>
                <a:schemeClr val="bg1"/>
              </a:buClr>
              <a:defRPr>
                <a:solidFill>
                  <a:schemeClr val="bg1"/>
                </a:solidFill>
              </a:defRPr>
            </a:lvl1pPr>
            <a:lvl2pPr marL="502920" indent="-228600">
              <a:defRPr>
                <a:solidFill>
                  <a:schemeClr val="bg1"/>
                </a:solidFill>
              </a:defRPr>
            </a:lvl2pPr>
            <a:lvl3pPr marL="777240">
              <a:defRPr>
                <a:solidFill>
                  <a:schemeClr val="bg1"/>
                </a:solidFill>
              </a:defRPr>
            </a:lvl3pPr>
            <a:lvl4pPr marL="1051560">
              <a:defRPr>
                <a:solidFill>
                  <a:schemeClr val="bg1"/>
                </a:solidFill>
              </a:defRPr>
            </a:lvl4pPr>
            <a:lvl5pPr marL="1325880">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38058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45425" y="1302819"/>
            <a:ext cx="4080918" cy="4709564"/>
          </a:xfrm>
          <a:solidFill>
            <a:schemeClr val="bg1"/>
          </a:solidFill>
        </p:spPr>
        <p:txBody>
          <a:bodyPr/>
          <a:lstStyle>
            <a:lvl1pPr>
              <a:buClr>
                <a:schemeClr val="tx1"/>
              </a:buClr>
              <a:defRPr sz="2000"/>
            </a:lvl1pPr>
            <a:lvl2pPr>
              <a:buFont typeface="Courier New" panose="02070309020205020404" pitchFamily="49" charset="0"/>
              <a:buChar char="o"/>
              <a:defRPr sz="1800"/>
            </a:lvl2pPr>
            <a:lvl3pPr marL="777240">
              <a:buFont typeface="Arial" panose="020B0604020202020204" pitchFamily="34" charset="0"/>
              <a:buChar char="•"/>
              <a:defRPr sz="1800"/>
            </a:lvl3pPr>
            <a:lvl4pPr marL="1051560">
              <a:defRPr sz="1600"/>
            </a:lvl4pPr>
            <a:lvl5pPr marL="1325880">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10" y="1302819"/>
            <a:ext cx="4226565" cy="2694520"/>
          </a:xfrm>
          <a:solidFill>
            <a:schemeClr val="bg1"/>
          </a:solidFill>
        </p:spPr>
        <p:txBody>
          <a:bodyPr/>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36094164-CBA4-7A42-A28F-CD8F64EC2734}"/>
              </a:ext>
            </a:extLst>
          </p:cNvPr>
          <p:cNvSpPr>
            <a:spLocks noGrp="1"/>
          </p:cNvSpPr>
          <p:nvPr>
            <p:ph type="title"/>
          </p:nvPr>
        </p:nvSpPr>
        <p:spPr>
          <a:xfrm>
            <a:off x="345424" y="186834"/>
            <a:ext cx="8151990" cy="817631"/>
          </a:xfrm>
        </p:spPr>
        <p:txBody>
          <a:bodyPr>
            <a:normAutofit/>
          </a:bodyPr>
          <a:lstStyle>
            <a:lvl1pPr>
              <a:defRPr sz="3500" b="1" i="0">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851721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45424" y="187099"/>
            <a:ext cx="8151990" cy="817631"/>
          </a:xfrm>
        </p:spPr>
        <p:txBody>
          <a:bodyPr>
            <a:normAutofit/>
          </a:bodyPr>
          <a:lstStyle>
            <a:lvl1pPr>
              <a:defRPr sz="3500" b="1" i="0">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510143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4CAEFF-FF94-5245-8A1B-ABC6B9D4B405}"/>
              </a:ext>
            </a:extLst>
          </p:cNvPr>
          <p:cNvSpPr/>
          <p:nvPr userDrawn="1"/>
        </p:nvSpPr>
        <p:spPr>
          <a:xfrm>
            <a:off x="0" y="0"/>
            <a:ext cx="9144000" cy="1319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Tree>
    <p:extLst>
      <p:ext uri="{BB962C8B-B14F-4D97-AF65-F5344CB8AC3E}">
        <p14:creationId xmlns:p14="http://schemas.microsoft.com/office/powerpoint/2010/main" val="38035809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BB6C248-E7A8-3948-977B-990D217248BC}"/>
              </a:ext>
            </a:extLst>
          </p:cNvPr>
          <p:cNvSpPr/>
          <p:nvPr userDrawn="1"/>
        </p:nvSpPr>
        <p:spPr>
          <a:xfrm>
            <a:off x="0" y="0"/>
            <a:ext cx="9144000" cy="114724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3" name="Text Placeholder 2"/>
          <p:cNvSpPr>
            <a:spLocks noGrp="1"/>
          </p:cNvSpPr>
          <p:nvPr>
            <p:ph type="body" idx="1"/>
          </p:nvPr>
        </p:nvSpPr>
        <p:spPr>
          <a:xfrm>
            <a:off x="345424" y="1310069"/>
            <a:ext cx="8465811" cy="470765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345424" y="170916"/>
            <a:ext cx="8465811" cy="817631"/>
          </a:xfrm>
          <a:prstGeom prst="rect">
            <a:avLst/>
          </a:prstGeom>
        </p:spPr>
        <p:txBody>
          <a:bodyPr vert="horz" lIns="91440" tIns="45720" rIns="91440" bIns="45720" rtlCol="0" anchor="ctr">
            <a:noAutofit/>
          </a:bodyPr>
          <a:lstStyle/>
          <a:p>
            <a:r>
              <a:rPr lang="en-US"/>
              <a:t>Click to edit Master </a:t>
            </a:r>
            <a:br>
              <a:rPr lang="en-US"/>
            </a:br>
            <a:r>
              <a:rPr lang="en-US"/>
              <a:t>title style</a:t>
            </a:r>
          </a:p>
        </p:txBody>
      </p:sp>
      <p:cxnSp>
        <p:nvCxnSpPr>
          <p:cNvPr id="5" name="Straight Connector 4">
            <a:extLst>
              <a:ext uri="{FF2B5EF4-FFF2-40B4-BE49-F238E27FC236}">
                <a16:creationId xmlns:a16="http://schemas.microsoft.com/office/drawing/2014/main" id="{2374CD24-BEF7-7B47-BCF1-56EB57C1C84D}"/>
              </a:ext>
            </a:extLst>
          </p:cNvPr>
          <p:cNvCxnSpPr/>
          <p:nvPr userDrawn="1"/>
        </p:nvCxnSpPr>
        <p:spPr>
          <a:xfrm>
            <a:off x="345424" y="1012823"/>
            <a:ext cx="8465811"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BAC0586-0EBF-6C4E-8548-51A34D5E1A28}"/>
              </a:ext>
            </a:extLst>
          </p:cNvPr>
          <p:cNvCxnSpPr/>
          <p:nvPr userDrawn="1"/>
        </p:nvCxnSpPr>
        <p:spPr>
          <a:xfrm>
            <a:off x="345424" y="6126990"/>
            <a:ext cx="8465811"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E8C24DE-4266-3349-BA5E-2F6DD6557E26}"/>
              </a:ext>
            </a:extLst>
          </p:cNvPr>
          <p:cNvCxnSpPr>
            <a:cxnSpLocks/>
          </p:cNvCxnSpPr>
          <p:nvPr userDrawn="1"/>
        </p:nvCxnSpPr>
        <p:spPr>
          <a:xfrm>
            <a:off x="-8626" y="1147245"/>
            <a:ext cx="9152626" cy="0"/>
          </a:xfrm>
          <a:prstGeom prst="line">
            <a:avLst/>
          </a:prstGeom>
          <a:ln w="63500">
            <a:solidFill>
              <a:schemeClr val="bg2"/>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EA5F0EB-7BD4-1A48-974F-FB5B765B7267}"/>
              </a:ext>
            </a:extLst>
          </p:cNvPr>
          <p:cNvSpPr txBox="1"/>
          <p:nvPr userDrawn="1"/>
        </p:nvSpPr>
        <p:spPr>
          <a:xfrm>
            <a:off x="8499471" y="6393827"/>
            <a:ext cx="375920" cy="215444"/>
          </a:xfrm>
          <a:prstGeom prst="rect">
            <a:avLst/>
          </a:prstGeom>
          <a:noFill/>
        </p:spPr>
        <p:txBody>
          <a:bodyPr wrap="square" rtlCol="0">
            <a:spAutoFit/>
          </a:bodyPr>
          <a:lstStyle/>
          <a:p>
            <a:pPr algn="r"/>
            <a:fld id="{AE97281F-8489-2C49-9B4F-A9A0E789A564}" type="slidenum">
              <a:rPr lang="en-US" sz="800" b="0" i="0" smtClean="0">
                <a:solidFill>
                  <a:schemeClr val="tx1"/>
                </a:solidFill>
                <a:latin typeface="Arial" panose="020B0604020202020204" pitchFamily="34" charset="0"/>
                <a:ea typeface="Helvetica Neue" panose="02000503000000020004" pitchFamily="2" charset="0"/>
                <a:cs typeface="Arial" panose="020B0604020202020204" pitchFamily="34" charset="0"/>
              </a:rPr>
              <a:pPr algn="r"/>
              <a:t>‹#›</a:t>
            </a:fld>
            <a:endParaRPr lang="en-US" sz="800" b="0" i="0">
              <a:solidFill>
                <a:schemeClr val="tx1"/>
              </a:solidFill>
              <a:latin typeface="Arial" panose="020B0604020202020204" pitchFamily="34" charset="0"/>
              <a:ea typeface="Helvetica Neue" panose="02000503000000020004" pitchFamily="2" charset="0"/>
              <a:cs typeface="Arial" panose="020B0604020202020204" pitchFamily="34" charset="0"/>
            </a:endParaRPr>
          </a:p>
        </p:txBody>
      </p:sp>
      <p:sp>
        <p:nvSpPr>
          <p:cNvPr id="19" name="TextBox 18">
            <a:extLst>
              <a:ext uri="{FF2B5EF4-FFF2-40B4-BE49-F238E27FC236}">
                <a16:creationId xmlns:a16="http://schemas.microsoft.com/office/drawing/2014/main" id="{30C35975-AF4A-AE43-9C9D-3B0D81DE06C2}"/>
              </a:ext>
            </a:extLst>
          </p:cNvPr>
          <p:cNvSpPr txBox="1"/>
          <p:nvPr userDrawn="1"/>
        </p:nvSpPr>
        <p:spPr>
          <a:xfrm>
            <a:off x="5686734" y="6411151"/>
            <a:ext cx="2874826" cy="192360"/>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650" spc="-10">
                <a:solidFill>
                  <a:schemeClr val="tx2"/>
                </a:solidFill>
                <a:latin typeface="Arial" panose="020B0604020202020204" pitchFamily="34" charset="0"/>
                <a:cs typeface="Arial" panose="020B0604020202020204" pitchFamily="34" charset="0"/>
              </a:rPr>
              <a:t>Copyright </a:t>
            </a:r>
            <a:r>
              <a:rPr lang="en-US" sz="650" b="0" i="0" kern="1200" spc="-10">
                <a:solidFill>
                  <a:schemeClr val="tx2"/>
                </a:solidFill>
                <a:effectLst/>
                <a:latin typeface="Arial" panose="020B0604020202020204" pitchFamily="34" charset="0"/>
                <a:ea typeface="+mn-ea"/>
                <a:cs typeface="Arial" panose="020B0604020202020204" pitchFamily="34" charset="0"/>
              </a:rPr>
              <a:t>© 2022 Mastercard International Incorporated. All rights reserved.</a:t>
            </a:r>
            <a:endParaRPr lang="en-US" sz="650" spc="-10">
              <a:solidFill>
                <a:schemeClr val="tx2"/>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4727A1EA-3010-6247-A99D-ACFA0CDF577E}"/>
              </a:ext>
            </a:extLst>
          </p:cNvPr>
          <p:cNvPicPr>
            <a:picLocks noChangeAspect="1"/>
          </p:cNvPicPr>
          <p:nvPr userDrawn="1"/>
        </p:nvPicPr>
        <p:blipFill>
          <a:blip r:embed="rId7"/>
          <a:stretch>
            <a:fillRect/>
          </a:stretch>
        </p:blipFill>
        <p:spPr>
          <a:xfrm>
            <a:off x="1084011" y="6341374"/>
            <a:ext cx="973353" cy="227116"/>
          </a:xfrm>
          <a:prstGeom prst="rect">
            <a:avLst/>
          </a:prstGeom>
        </p:spPr>
      </p:pic>
      <p:cxnSp>
        <p:nvCxnSpPr>
          <p:cNvPr id="15" name="Straight Connector 14">
            <a:extLst>
              <a:ext uri="{FF2B5EF4-FFF2-40B4-BE49-F238E27FC236}">
                <a16:creationId xmlns:a16="http://schemas.microsoft.com/office/drawing/2014/main" id="{8722B54D-5A13-EA42-B18E-9F8E227AE898}"/>
              </a:ext>
            </a:extLst>
          </p:cNvPr>
          <p:cNvCxnSpPr>
            <a:cxnSpLocks/>
          </p:cNvCxnSpPr>
          <p:nvPr userDrawn="1"/>
        </p:nvCxnSpPr>
        <p:spPr>
          <a:xfrm>
            <a:off x="968101" y="6342045"/>
            <a:ext cx="0" cy="23439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7" name="Picture 6" descr="Diagram, venn diagram&#10;&#10;Description automatically generated">
            <a:extLst>
              <a:ext uri="{FF2B5EF4-FFF2-40B4-BE49-F238E27FC236}">
                <a16:creationId xmlns:a16="http://schemas.microsoft.com/office/drawing/2014/main" id="{C3F94CF4-F3B5-1346-AEB3-4BCD311EBA5B}"/>
              </a:ext>
            </a:extLst>
          </p:cNvPr>
          <p:cNvPicPr>
            <a:picLocks noChangeAspect="1"/>
          </p:cNvPicPr>
          <p:nvPr userDrawn="1"/>
        </p:nvPicPr>
        <p:blipFill>
          <a:blip r:embed="rId8"/>
          <a:stretch>
            <a:fillRect/>
          </a:stretch>
        </p:blipFill>
        <p:spPr>
          <a:xfrm>
            <a:off x="345424" y="6305295"/>
            <a:ext cx="484599" cy="298215"/>
          </a:xfrm>
          <a:prstGeom prst="rect">
            <a:avLst/>
          </a:prstGeom>
        </p:spPr>
      </p:pic>
    </p:spTree>
    <p:extLst>
      <p:ext uri="{BB962C8B-B14F-4D97-AF65-F5344CB8AC3E}">
        <p14:creationId xmlns:p14="http://schemas.microsoft.com/office/powerpoint/2010/main" val="234913267"/>
      </p:ext>
    </p:extLst>
  </p:cSld>
  <p:clrMap bg1="lt1" tx1="dk1" bg2="lt2" tx2="dk2" accent1="accent1" accent2="accent2" accent3="accent3" accent4="accent4" accent5="accent5" accent6="accent6" hlink="hlink" folHlink="folHlink"/>
  <p:sldLayoutIdLst>
    <p:sldLayoutId id="2147483662" r:id="rId1"/>
    <p:sldLayoutId id="2147483670" r:id="rId2"/>
    <p:sldLayoutId id="2147483664" r:id="rId3"/>
    <p:sldLayoutId id="2147483666" r:id="rId4"/>
    <p:sldLayoutId id="2147483667" r:id="rId5"/>
  </p:sldLayoutIdLst>
  <p:hf hdr="0" ftr="0" dt="0"/>
  <p:txStyles>
    <p:titleStyle>
      <a:lvl1pPr algn="l" defTabSz="914400" rtl="0" eaLnBrk="1" latinLnBrk="0" hangingPunct="1">
        <a:lnSpc>
          <a:spcPct val="90000"/>
        </a:lnSpc>
        <a:spcBef>
          <a:spcPct val="0"/>
        </a:spcBef>
        <a:buNone/>
        <a:defRPr sz="3400" b="1" i="0" kern="1200" spc="-50" baseline="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spcAft>
          <a:spcPts val="200"/>
        </a:spcAft>
        <a:buClr>
          <a:schemeClr val="tx1"/>
        </a:buClr>
        <a:buFont typeface="Arial" panose="020B0604020202020204" pitchFamily="34" charset="0"/>
        <a:buChar char="•"/>
        <a:defRPr sz="2000" kern="1200" baseline="0">
          <a:solidFill>
            <a:schemeClr val="tx2"/>
          </a:solidFill>
          <a:latin typeface="Arial" panose="020B0604020202020204" pitchFamily="34" charset="0"/>
          <a:ea typeface="+mn-ea"/>
          <a:cs typeface="Arial" panose="020B0604020202020204" pitchFamily="34" charset="0"/>
        </a:defRPr>
      </a:lvl1pPr>
      <a:lvl2pPr marL="502920" indent="-228600" algn="l" defTabSz="914400" rtl="0" eaLnBrk="1" latinLnBrk="0" hangingPunct="1">
        <a:lnSpc>
          <a:spcPct val="100000"/>
        </a:lnSpc>
        <a:spcBef>
          <a:spcPts val="500"/>
        </a:spcBef>
        <a:spcAft>
          <a:spcPts val="200"/>
        </a:spcAft>
        <a:buClr>
          <a:schemeClr val="tx1"/>
        </a:buClr>
        <a:buSzPct val="70000"/>
        <a:buFont typeface="Courier New" panose="02070309020205020404" pitchFamily="49" charset="0"/>
        <a:buChar char="o"/>
        <a:defRPr sz="1800" kern="1200">
          <a:solidFill>
            <a:schemeClr val="tx2"/>
          </a:solidFill>
          <a:latin typeface="Arial" panose="020B0604020202020204" pitchFamily="34" charset="0"/>
          <a:ea typeface="+mn-ea"/>
          <a:cs typeface="Arial" panose="020B0604020202020204" pitchFamily="34" charset="0"/>
        </a:defRPr>
      </a:lvl2pPr>
      <a:lvl3pPr marL="777240" indent="-228600" algn="l" defTabSz="914400" rtl="0" eaLnBrk="1" latinLnBrk="0" hangingPunct="1">
        <a:lnSpc>
          <a:spcPct val="100000"/>
        </a:lnSpc>
        <a:spcBef>
          <a:spcPts val="500"/>
        </a:spcBef>
        <a:buSzPct val="75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3pPr>
      <a:lvl4pPr marL="1051560" indent="-228600" algn="l" defTabSz="914400" rtl="0" eaLnBrk="1" latinLnBrk="0" hangingPunct="1">
        <a:lnSpc>
          <a:spcPct val="100000"/>
        </a:lnSpc>
        <a:spcBef>
          <a:spcPts val="500"/>
        </a:spcBef>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1325880" indent="-228600" algn="l" defTabSz="914400" rtl="0" eaLnBrk="1" latinLnBrk="0" hangingPunct="1">
        <a:lnSpc>
          <a:spcPct val="100000"/>
        </a:lnSpc>
        <a:spcBef>
          <a:spcPts val="500"/>
        </a:spcBef>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png"/><Relationship Id="rId3" Type="http://schemas.openxmlformats.org/officeDocument/2006/relationships/image" Target="../media/image8.jpeg"/><Relationship Id="rId7" Type="http://schemas.openxmlformats.org/officeDocument/2006/relationships/image" Target="../media/image12.jpeg"/><Relationship Id="rId12"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white">
            <a:extLst>
              <a:ext uri="{FF2B5EF4-FFF2-40B4-BE49-F238E27FC236}">
                <a16:creationId xmlns:a16="http://schemas.microsoft.com/office/drawing/2014/main" id="{0D8A4AEB-DDE4-A049-85E0-A4AC67598155}"/>
              </a:ext>
            </a:extLst>
          </p:cNvPr>
          <p:cNvSpPr/>
          <p:nvPr/>
        </p:nvSpPr>
        <p:spPr>
          <a:xfrm>
            <a:off x="0" y="4779038"/>
            <a:ext cx="9144000" cy="2078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61D23"/>
              </a:solidFill>
              <a:latin typeface="Arial" panose="020B0604020202020204" pitchFamily="34" charset="0"/>
            </a:endParaRPr>
          </a:p>
        </p:txBody>
      </p:sp>
      <p:sp>
        <p:nvSpPr>
          <p:cNvPr id="8" name="purple">
            <a:extLst>
              <a:ext uri="{FF2B5EF4-FFF2-40B4-BE49-F238E27FC236}">
                <a16:creationId xmlns:a16="http://schemas.microsoft.com/office/drawing/2014/main" id="{F7ABA993-5619-F24D-9079-418B3F6346F6}"/>
              </a:ext>
            </a:extLst>
          </p:cNvPr>
          <p:cNvSpPr/>
          <p:nvPr/>
        </p:nvSpPr>
        <p:spPr>
          <a:xfrm>
            <a:off x="0" y="0"/>
            <a:ext cx="9144000" cy="45930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61D23"/>
              </a:solidFill>
              <a:latin typeface="Arial" panose="020B0604020202020204" pitchFamily="34" charset="0"/>
            </a:endParaRPr>
          </a:p>
        </p:txBody>
      </p:sp>
      <p:sp>
        <p:nvSpPr>
          <p:cNvPr id="14" name="gray">
            <a:extLst>
              <a:ext uri="{FF2B5EF4-FFF2-40B4-BE49-F238E27FC236}">
                <a16:creationId xmlns:a16="http://schemas.microsoft.com/office/drawing/2014/main" id="{CE4A9B01-43AC-3D42-9926-83E71F977BBB}"/>
              </a:ext>
            </a:extLst>
          </p:cNvPr>
          <p:cNvSpPr/>
          <p:nvPr/>
        </p:nvSpPr>
        <p:spPr>
          <a:xfrm>
            <a:off x="0" y="4568508"/>
            <a:ext cx="9144000" cy="107883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61D23"/>
              </a:solidFill>
              <a:latin typeface="Arial" panose="020B0604020202020204" pitchFamily="34" charset="0"/>
            </a:endParaRPr>
          </a:p>
        </p:txBody>
      </p:sp>
      <p:grpSp>
        <p:nvGrpSpPr>
          <p:cNvPr id="2" name="MC and DE">
            <a:extLst>
              <a:ext uri="{FF2B5EF4-FFF2-40B4-BE49-F238E27FC236}">
                <a16:creationId xmlns:a16="http://schemas.microsoft.com/office/drawing/2014/main" id="{72AF3740-9173-634F-8192-F67BC1367055}"/>
              </a:ext>
            </a:extLst>
          </p:cNvPr>
          <p:cNvGrpSpPr/>
          <p:nvPr/>
        </p:nvGrpSpPr>
        <p:grpSpPr>
          <a:xfrm>
            <a:off x="6676932" y="6185649"/>
            <a:ext cx="2147825" cy="374145"/>
            <a:chOff x="345424" y="6305295"/>
            <a:chExt cx="1711940" cy="298215"/>
          </a:xfrm>
        </p:grpSpPr>
        <p:pic>
          <p:nvPicPr>
            <p:cNvPr id="16" name="Picture 15">
              <a:extLst>
                <a:ext uri="{FF2B5EF4-FFF2-40B4-BE49-F238E27FC236}">
                  <a16:creationId xmlns:a16="http://schemas.microsoft.com/office/drawing/2014/main" id="{7427BACF-81B0-AF48-9FE4-6A3E52CDC920}"/>
                </a:ext>
              </a:extLst>
            </p:cNvPr>
            <p:cNvPicPr>
              <a:picLocks noChangeAspect="1"/>
            </p:cNvPicPr>
            <p:nvPr/>
          </p:nvPicPr>
          <p:blipFill>
            <a:blip r:embed="rId3"/>
            <a:stretch>
              <a:fillRect/>
            </a:stretch>
          </p:blipFill>
          <p:spPr>
            <a:xfrm>
              <a:off x="1084011" y="6341374"/>
              <a:ext cx="973353" cy="227116"/>
            </a:xfrm>
            <a:prstGeom prst="rect">
              <a:avLst/>
            </a:prstGeom>
          </p:spPr>
        </p:pic>
        <p:cxnSp>
          <p:nvCxnSpPr>
            <p:cNvPr id="17" name="Straight Connector 16">
              <a:extLst>
                <a:ext uri="{FF2B5EF4-FFF2-40B4-BE49-F238E27FC236}">
                  <a16:creationId xmlns:a16="http://schemas.microsoft.com/office/drawing/2014/main" id="{DC68FEB1-31F5-8E4E-B55D-4E09D11E6EAA}"/>
                </a:ext>
              </a:extLst>
            </p:cNvPr>
            <p:cNvCxnSpPr>
              <a:cxnSpLocks/>
            </p:cNvCxnSpPr>
            <p:nvPr/>
          </p:nvCxnSpPr>
          <p:spPr>
            <a:xfrm>
              <a:off x="968101" y="6342045"/>
              <a:ext cx="0" cy="23439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8" name="Picture 17" descr="Diagram, venn diagram&#10;&#10;Description automatically generated">
              <a:extLst>
                <a:ext uri="{FF2B5EF4-FFF2-40B4-BE49-F238E27FC236}">
                  <a16:creationId xmlns:a16="http://schemas.microsoft.com/office/drawing/2014/main" id="{A0A2EE06-4067-994D-B5CA-7D5AF470A7AB}"/>
                </a:ext>
              </a:extLst>
            </p:cNvPr>
            <p:cNvPicPr>
              <a:picLocks noChangeAspect="1"/>
            </p:cNvPicPr>
            <p:nvPr/>
          </p:nvPicPr>
          <p:blipFill>
            <a:blip r:embed="rId4"/>
            <a:stretch>
              <a:fillRect/>
            </a:stretch>
          </p:blipFill>
          <p:spPr>
            <a:xfrm>
              <a:off x="345424" y="6305295"/>
              <a:ext cx="484599" cy="298215"/>
            </a:xfrm>
            <a:prstGeom prst="rect">
              <a:avLst/>
            </a:prstGeom>
          </p:spPr>
        </p:pic>
      </p:grpSp>
      <p:pic>
        <p:nvPicPr>
          <p:cNvPr id="19" name="G4T logo">
            <a:extLst>
              <a:ext uri="{FF2B5EF4-FFF2-40B4-BE49-F238E27FC236}">
                <a16:creationId xmlns:a16="http://schemas.microsoft.com/office/drawing/2014/main" id="{D2C2C05C-A205-C545-859D-975627EA4D82}"/>
              </a:ext>
            </a:extLst>
          </p:cNvPr>
          <p:cNvPicPr>
            <a:picLocks noChangeAspect="1"/>
          </p:cNvPicPr>
          <p:nvPr/>
        </p:nvPicPr>
        <p:blipFill>
          <a:blip r:embed="rId5"/>
          <a:srcRect/>
          <a:stretch/>
        </p:blipFill>
        <p:spPr>
          <a:xfrm>
            <a:off x="530685" y="4779038"/>
            <a:ext cx="2199067" cy="696266"/>
          </a:xfrm>
          <a:prstGeom prst="rect">
            <a:avLst/>
          </a:prstGeom>
        </p:spPr>
      </p:pic>
      <p:sp>
        <p:nvSpPr>
          <p:cNvPr id="13" name="TextBox 12">
            <a:extLst>
              <a:ext uri="{FF2B5EF4-FFF2-40B4-BE49-F238E27FC236}">
                <a16:creationId xmlns:a16="http://schemas.microsoft.com/office/drawing/2014/main" id="{B518AD6E-D5CB-6E4E-ACA4-BE3FFCCE98B5}"/>
              </a:ext>
            </a:extLst>
          </p:cNvPr>
          <p:cNvSpPr txBox="1"/>
          <p:nvPr/>
        </p:nvSpPr>
        <p:spPr>
          <a:xfrm>
            <a:off x="429714" y="974415"/>
            <a:ext cx="4284789" cy="1569660"/>
          </a:xfrm>
          <a:prstGeom prst="rect">
            <a:avLst/>
          </a:prstGeom>
          <a:noFill/>
        </p:spPr>
        <p:txBody>
          <a:bodyPr wrap="square" rtlCol="0">
            <a:spAutoFit/>
          </a:bodyPr>
          <a:lstStyle/>
          <a:p>
            <a:r>
              <a:rPr lang="en-US" sz="4800" b="1" spc="-60">
                <a:solidFill>
                  <a:schemeClr val="bg1"/>
                </a:solidFill>
                <a:latin typeface="Arial" panose="020B0604020202020204" pitchFamily="34" charset="0"/>
                <a:cs typeface="Arial" panose="020B0604020202020204" pitchFamily="34" charset="0"/>
              </a:rPr>
              <a:t>Secure the Network</a:t>
            </a:r>
          </a:p>
        </p:txBody>
      </p:sp>
      <p:pic>
        <p:nvPicPr>
          <p:cNvPr id="5" name="Picture 4">
            <a:extLst>
              <a:ext uri="{FF2B5EF4-FFF2-40B4-BE49-F238E27FC236}">
                <a16:creationId xmlns:a16="http://schemas.microsoft.com/office/drawing/2014/main" id="{0165EE7F-EA56-2443-AA08-26E1CA64582F}"/>
              </a:ext>
            </a:extLst>
          </p:cNvPr>
          <p:cNvPicPr>
            <a:picLocks noChangeAspect="1"/>
          </p:cNvPicPr>
          <p:nvPr/>
        </p:nvPicPr>
        <p:blipFill>
          <a:blip r:embed="rId6"/>
          <a:srcRect/>
          <a:stretch/>
        </p:blipFill>
        <p:spPr>
          <a:xfrm>
            <a:off x="2969357" y="1577010"/>
            <a:ext cx="6254510" cy="4010792"/>
          </a:xfrm>
          <a:prstGeom prst="rect">
            <a:avLst/>
          </a:prstGeom>
        </p:spPr>
      </p:pic>
    </p:spTree>
    <p:extLst>
      <p:ext uri="{BB962C8B-B14F-4D97-AF65-F5344CB8AC3E}">
        <p14:creationId xmlns:p14="http://schemas.microsoft.com/office/powerpoint/2010/main" val="5673589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bullets 3">
            <a:extLst>
              <a:ext uri="{FF2B5EF4-FFF2-40B4-BE49-F238E27FC236}">
                <a16:creationId xmlns:a16="http://schemas.microsoft.com/office/drawing/2014/main" id="{05F2F5E0-AD90-714C-BCCB-055653279E2A}"/>
              </a:ext>
            </a:extLst>
          </p:cNvPr>
          <p:cNvSpPr txBox="1">
            <a:spLocks/>
          </p:cNvSpPr>
          <p:nvPr/>
        </p:nvSpPr>
        <p:spPr>
          <a:xfrm>
            <a:off x="6592824" y="4619647"/>
            <a:ext cx="2130552" cy="1214538"/>
          </a:xfrm>
          <a:prstGeom prst="rect">
            <a:avLst/>
          </a:prstGeom>
          <a:noFill/>
        </p:spPr>
        <p:txBody>
          <a:bodyPr vert="horz" lIns="0" tIns="0" rIns="0" bIns="0" rtlCol="0">
            <a:noAutofit/>
          </a:bodyPr>
          <a:lstStyle>
            <a:lvl1pPr marL="228600" indent="-228600" algn="l" defTabSz="914400" rtl="0" eaLnBrk="1" latinLnBrk="0" hangingPunct="1">
              <a:lnSpc>
                <a:spcPct val="100000"/>
              </a:lnSpc>
              <a:spcBef>
                <a:spcPts val="1000"/>
              </a:spcBef>
              <a:spcAft>
                <a:spcPts val="200"/>
              </a:spcAft>
              <a:buClr>
                <a:schemeClr val="tx1"/>
              </a:buClr>
              <a:buFont typeface="Arial" panose="020B0604020202020204" pitchFamily="34" charset="0"/>
              <a:buChar char="•"/>
              <a:defRPr sz="2000" kern="1200" baseline="0">
                <a:solidFill>
                  <a:schemeClr val="tx2"/>
                </a:solidFill>
                <a:latin typeface="Arial" panose="020B0604020202020204" pitchFamily="34" charset="0"/>
                <a:ea typeface="+mn-ea"/>
                <a:cs typeface="Arial" panose="020B0604020202020204" pitchFamily="34" charset="0"/>
              </a:defRPr>
            </a:lvl1pPr>
            <a:lvl2pPr marL="502920" indent="-228600" algn="l" defTabSz="914400" rtl="0" eaLnBrk="1" latinLnBrk="0" hangingPunct="1">
              <a:lnSpc>
                <a:spcPct val="100000"/>
              </a:lnSpc>
              <a:spcBef>
                <a:spcPts val="500"/>
              </a:spcBef>
              <a:spcAft>
                <a:spcPts val="200"/>
              </a:spcAft>
              <a:buClr>
                <a:schemeClr val="tx1"/>
              </a:buClr>
              <a:buSzPct val="70000"/>
              <a:buFont typeface="Courier New" panose="02070309020205020404" pitchFamily="49" charset="0"/>
              <a:buChar char="o"/>
              <a:defRPr sz="1800" kern="1200">
                <a:solidFill>
                  <a:schemeClr val="tx2"/>
                </a:solidFill>
                <a:latin typeface="Arial" panose="020B0604020202020204" pitchFamily="34" charset="0"/>
                <a:ea typeface="+mn-ea"/>
                <a:cs typeface="Arial" panose="020B0604020202020204" pitchFamily="34" charset="0"/>
              </a:defRPr>
            </a:lvl2pPr>
            <a:lvl3pPr marL="777240" indent="-228600" algn="l" defTabSz="914400" rtl="0" eaLnBrk="1" latinLnBrk="0" hangingPunct="1">
              <a:lnSpc>
                <a:spcPct val="100000"/>
              </a:lnSpc>
              <a:spcBef>
                <a:spcPts val="500"/>
              </a:spcBef>
              <a:buSzPct val="75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3pPr>
            <a:lvl4pPr marL="1051560" indent="-228600" algn="l" defTabSz="914400" rtl="0" eaLnBrk="1" latinLnBrk="0" hangingPunct="1">
              <a:lnSpc>
                <a:spcPct val="100000"/>
              </a:lnSpc>
              <a:spcBef>
                <a:spcPts val="500"/>
              </a:spcBef>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1325880" indent="-228600" algn="l" defTabSz="914400" rtl="0" eaLnBrk="1" latinLnBrk="0" hangingPunct="1">
              <a:lnSpc>
                <a:spcPct val="100000"/>
              </a:lnSpc>
              <a:spcBef>
                <a:spcPts val="500"/>
              </a:spcBef>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7000"/>
              </a:lnSpc>
              <a:spcBef>
                <a:spcPts val="0"/>
              </a:spcBef>
              <a:spcAft>
                <a:spcPts val="800"/>
              </a:spcAft>
            </a:pPr>
            <a:r>
              <a:rPr lang="en-US" sz="1800">
                <a:ea typeface="Calibri" panose="020F0502020204030204" pitchFamily="34" charset="0"/>
                <a:cs typeface="Times New Roman" panose="02020603050405020304" pitchFamily="18" charset="0"/>
              </a:rPr>
              <a:t>Your biometrics</a:t>
            </a:r>
            <a:endParaRPr lang="en-US" sz="1800"/>
          </a:p>
        </p:txBody>
      </p:sp>
      <p:sp>
        <p:nvSpPr>
          <p:cNvPr id="27" name="bullets 2">
            <a:extLst>
              <a:ext uri="{FF2B5EF4-FFF2-40B4-BE49-F238E27FC236}">
                <a16:creationId xmlns:a16="http://schemas.microsoft.com/office/drawing/2014/main" id="{119D9E0E-9E9D-6342-8088-7D79DF163262}"/>
              </a:ext>
            </a:extLst>
          </p:cNvPr>
          <p:cNvSpPr txBox="1">
            <a:spLocks/>
          </p:cNvSpPr>
          <p:nvPr/>
        </p:nvSpPr>
        <p:spPr>
          <a:xfrm>
            <a:off x="3721608" y="4619647"/>
            <a:ext cx="2130552" cy="1214538"/>
          </a:xfrm>
          <a:prstGeom prst="rect">
            <a:avLst/>
          </a:prstGeom>
          <a:noFill/>
        </p:spPr>
        <p:txBody>
          <a:bodyPr vert="horz" lIns="0" tIns="0" rIns="0" bIns="0" rtlCol="0">
            <a:noAutofit/>
          </a:bodyPr>
          <a:lstStyle>
            <a:lvl1pPr marL="228600" indent="-228600" algn="l" defTabSz="914400" rtl="0" eaLnBrk="1" latinLnBrk="0" hangingPunct="1">
              <a:lnSpc>
                <a:spcPct val="100000"/>
              </a:lnSpc>
              <a:spcBef>
                <a:spcPts val="1000"/>
              </a:spcBef>
              <a:spcAft>
                <a:spcPts val="200"/>
              </a:spcAft>
              <a:buClr>
                <a:schemeClr val="tx1"/>
              </a:buClr>
              <a:buFont typeface="Arial" panose="020B0604020202020204" pitchFamily="34" charset="0"/>
              <a:buChar char="•"/>
              <a:defRPr sz="2000" kern="1200" baseline="0">
                <a:solidFill>
                  <a:schemeClr val="tx2"/>
                </a:solidFill>
                <a:latin typeface="Arial" panose="020B0604020202020204" pitchFamily="34" charset="0"/>
                <a:ea typeface="+mn-ea"/>
                <a:cs typeface="Arial" panose="020B0604020202020204" pitchFamily="34" charset="0"/>
              </a:defRPr>
            </a:lvl1pPr>
            <a:lvl2pPr marL="502920" indent="-228600" algn="l" defTabSz="914400" rtl="0" eaLnBrk="1" latinLnBrk="0" hangingPunct="1">
              <a:lnSpc>
                <a:spcPct val="100000"/>
              </a:lnSpc>
              <a:spcBef>
                <a:spcPts val="500"/>
              </a:spcBef>
              <a:spcAft>
                <a:spcPts val="200"/>
              </a:spcAft>
              <a:buClr>
                <a:schemeClr val="tx1"/>
              </a:buClr>
              <a:buSzPct val="70000"/>
              <a:buFont typeface="Courier New" panose="02070309020205020404" pitchFamily="49" charset="0"/>
              <a:buChar char="o"/>
              <a:defRPr sz="1800" kern="1200">
                <a:solidFill>
                  <a:schemeClr val="tx2"/>
                </a:solidFill>
                <a:latin typeface="Arial" panose="020B0604020202020204" pitchFamily="34" charset="0"/>
                <a:ea typeface="+mn-ea"/>
                <a:cs typeface="Arial" panose="020B0604020202020204" pitchFamily="34" charset="0"/>
              </a:defRPr>
            </a:lvl2pPr>
            <a:lvl3pPr marL="777240" indent="-228600" algn="l" defTabSz="914400" rtl="0" eaLnBrk="1" latinLnBrk="0" hangingPunct="1">
              <a:lnSpc>
                <a:spcPct val="100000"/>
              </a:lnSpc>
              <a:spcBef>
                <a:spcPts val="500"/>
              </a:spcBef>
              <a:buSzPct val="75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3pPr>
            <a:lvl4pPr marL="1051560" indent="-228600" algn="l" defTabSz="914400" rtl="0" eaLnBrk="1" latinLnBrk="0" hangingPunct="1">
              <a:lnSpc>
                <a:spcPct val="100000"/>
              </a:lnSpc>
              <a:spcBef>
                <a:spcPts val="500"/>
              </a:spcBef>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1325880" indent="-228600" algn="l" defTabSz="914400" rtl="0" eaLnBrk="1" latinLnBrk="0" hangingPunct="1">
              <a:lnSpc>
                <a:spcPct val="100000"/>
              </a:lnSpc>
              <a:spcBef>
                <a:spcPts val="500"/>
              </a:spcBef>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7000"/>
              </a:lnSpc>
              <a:spcBef>
                <a:spcPts val="0"/>
              </a:spcBef>
              <a:spcAft>
                <a:spcPts val="0"/>
              </a:spcAft>
            </a:pPr>
            <a:r>
              <a:rPr lang="en-US" sz="1800">
                <a:ea typeface="Calibri" panose="020F0502020204030204" pitchFamily="34" charset="0"/>
                <a:cs typeface="Times New Roman" panose="02020603050405020304" pitchFamily="18" charset="0"/>
              </a:rPr>
              <a:t>Smartphone</a:t>
            </a:r>
          </a:p>
          <a:p>
            <a:pPr>
              <a:lnSpc>
                <a:spcPct val="107000"/>
              </a:lnSpc>
              <a:spcBef>
                <a:spcPts val="0"/>
              </a:spcBef>
              <a:spcAft>
                <a:spcPts val="0"/>
              </a:spcAft>
            </a:pPr>
            <a:r>
              <a:rPr lang="en-US" sz="1800">
                <a:ea typeface="Calibri" panose="020F0502020204030204" pitchFamily="34" charset="0"/>
                <a:cs typeface="Times New Roman" panose="02020603050405020304" pitchFamily="18" charset="0"/>
              </a:rPr>
              <a:t>QR code</a:t>
            </a:r>
          </a:p>
          <a:p>
            <a:pPr>
              <a:lnSpc>
                <a:spcPct val="107000"/>
              </a:lnSpc>
              <a:spcBef>
                <a:spcPts val="0"/>
              </a:spcBef>
              <a:spcAft>
                <a:spcPts val="0"/>
              </a:spcAft>
            </a:pPr>
            <a:r>
              <a:rPr lang="en-US" sz="1800">
                <a:ea typeface="Calibri" panose="020F0502020204030204" pitchFamily="34" charset="0"/>
                <a:cs typeface="Times New Roman" panose="02020603050405020304" pitchFamily="18" charset="0"/>
              </a:rPr>
              <a:t>USB</a:t>
            </a:r>
            <a:endParaRPr lang="en-US" sz="1800">
              <a:latin typeface="Calibri" panose="020F0502020204030204" pitchFamily="34" charset="0"/>
              <a:ea typeface="Calibri" panose="020F0502020204030204" pitchFamily="34" charset="0"/>
              <a:cs typeface="Times New Roman" panose="02020603050405020304" pitchFamily="18" charset="0"/>
            </a:endParaRPr>
          </a:p>
        </p:txBody>
      </p:sp>
      <p:sp>
        <p:nvSpPr>
          <p:cNvPr id="22" name="bullets 1">
            <a:extLst>
              <a:ext uri="{FF2B5EF4-FFF2-40B4-BE49-F238E27FC236}">
                <a16:creationId xmlns:a16="http://schemas.microsoft.com/office/drawing/2014/main" id="{730B37F5-E0AF-F041-BE40-74DC28DD9D41}"/>
              </a:ext>
            </a:extLst>
          </p:cNvPr>
          <p:cNvSpPr txBox="1">
            <a:spLocks/>
          </p:cNvSpPr>
          <p:nvPr/>
        </p:nvSpPr>
        <p:spPr>
          <a:xfrm>
            <a:off x="859536" y="4619647"/>
            <a:ext cx="2130552" cy="1214538"/>
          </a:xfrm>
          <a:prstGeom prst="rect">
            <a:avLst/>
          </a:prstGeom>
          <a:noFill/>
        </p:spPr>
        <p:txBody>
          <a:bodyPr vert="horz" lIns="0" tIns="0" rIns="0" bIns="0" rtlCol="0">
            <a:noAutofit/>
          </a:bodyPr>
          <a:lstStyle>
            <a:lvl1pPr marL="228600" indent="-228600" algn="l" defTabSz="914400" rtl="0" eaLnBrk="1" latinLnBrk="0" hangingPunct="1">
              <a:lnSpc>
                <a:spcPct val="100000"/>
              </a:lnSpc>
              <a:spcBef>
                <a:spcPts val="1000"/>
              </a:spcBef>
              <a:spcAft>
                <a:spcPts val="200"/>
              </a:spcAft>
              <a:buClr>
                <a:schemeClr val="tx1"/>
              </a:buClr>
              <a:buFont typeface="Arial" panose="020B0604020202020204" pitchFamily="34" charset="0"/>
              <a:buChar char="•"/>
              <a:defRPr sz="2000" kern="1200" baseline="0">
                <a:solidFill>
                  <a:schemeClr val="tx2"/>
                </a:solidFill>
                <a:latin typeface="Arial" panose="020B0604020202020204" pitchFamily="34" charset="0"/>
                <a:ea typeface="+mn-ea"/>
                <a:cs typeface="Arial" panose="020B0604020202020204" pitchFamily="34" charset="0"/>
              </a:defRPr>
            </a:lvl1pPr>
            <a:lvl2pPr marL="502920" indent="-228600" algn="l" defTabSz="914400" rtl="0" eaLnBrk="1" latinLnBrk="0" hangingPunct="1">
              <a:lnSpc>
                <a:spcPct val="100000"/>
              </a:lnSpc>
              <a:spcBef>
                <a:spcPts val="500"/>
              </a:spcBef>
              <a:spcAft>
                <a:spcPts val="200"/>
              </a:spcAft>
              <a:buClr>
                <a:schemeClr val="tx1"/>
              </a:buClr>
              <a:buSzPct val="70000"/>
              <a:buFont typeface="Courier New" panose="02070309020205020404" pitchFamily="49" charset="0"/>
              <a:buChar char="o"/>
              <a:defRPr sz="1800" kern="1200">
                <a:solidFill>
                  <a:schemeClr val="tx2"/>
                </a:solidFill>
                <a:latin typeface="Arial" panose="020B0604020202020204" pitchFamily="34" charset="0"/>
                <a:ea typeface="+mn-ea"/>
                <a:cs typeface="Arial" panose="020B0604020202020204" pitchFamily="34" charset="0"/>
              </a:defRPr>
            </a:lvl2pPr>
            <a:lvl3pPr marL="777240" indent="-228600" algn="l" defTabSz="914400" rtl="0" eaLnBrk="1" latinLnBrk="0" hangingPunct="1">
              <a:lnSpc>
                <a:spcPct val="100000"/>
              </a:lnSpc>
              <a:spcBef>
                <a:spcPts val="500"/>
              </a:spcBef>
              <a:buSzPct val="75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3pPr>
            <a:lvl4pPr marL="1051560" indent="-228600" algn="l" defTabSz="914400" rtl="0" eaLnBrk="1" latinLnBrk="0" hangingPunct="1">
              <a:lnSpc>
                <a:spcPct val="100000"/>
              </a:lnSpc>
              <a:spcBef>
                <a:spcPts val="500"/>
              </a:spcBef>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1325880" indent="-228600" algn="l" defTabSz="914400" rtl="0" eaLnBrk="1" latinLnBrk="0" hangingPunct="1">
              <a:lnSpc>
                <a:spcPct val="100000"/>
              </a:lnSpc>
              <a:spcBef>
                <a:spcPts val="500"/>
              </a:spcBef>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0"/>
              </a:spcAft>
            </a:pPr>
            <a:r>
              <a:rPr lang="en-US" sz="1800">
                <a:ea typeface="Calibri" panose="020F0502020204030204" pitchFamily="34" charset="0"/>
                <a:cs typeface="Times New Roman" panose="02020603050405020304" pitchFamily="18" charset="0"/>
              </a:rPr>
              <a:t>Password</a:t>
            </a:r>
          </a:p>
          <a:p>
            <a:pPr>
              <a:spcBef>
                <a:spcPts val="0"/>
              </a:spcBef>
              <a:spcAft>
                <a:spcPts val="0"/>
              </a:spcAft>
            </a:pPr>
            <a:r>
              <a:rPr lang="en-US" sz="1800">
                <a:ea typeface="Calibri" panose="020F0502020204030204" pitchFamily="34" charset="0"/>
                <a:cs typeface="Times New Roman" panose="02020603050405020304" pitchFamily="18" charset="0"/>
              </a:rPr>
              <a:t>Username</a:t>
            </a:r>
          </a:p>
          <a:p>
            <a:pPr>
              <a:spcBef>
                <a:spcPts val="0"/>
              </a:spcBef>
              <a:spcAft>
                <a:spcPts val="0"/>
              </a:spcAft>
            </a:pPr>
            <a:r>
              <a:rPr lang="en-US" sz="1800">
                <a:ea typeface="Calibri" panose="020F0502020204030204" pitchFamily="34" charset="0"/>
                <a:cs typeface="Times New Roman" panose="02020603050405020304" pitchFamily="18" charset="0"/>
              </a:rPr>
              <a:t>PIN</a:t>
            </a:r>
          </a:p>
          <a:p>
            <a:pPr>
              <a:spcBef>
                <a:spcPts val="0"/>
              </a:spcBef>
              <a:spcAft>
                <a:spcPts val="0"/>
              </a:spcAft>
            </a:pPr>
            <a:r>
              <a:rPr lang="en-US" sz="1800">
                <a:ea typeface="Calibri" panose="020F0502020204030204" pitchFamily="34" charset="0"/>
                <a:cs typeface="Times New Roman" panose="02020603050405020304" pitchFamily="18" charset="0"/>
              </a:rPr>
              <a:t>ID number</a:t>
            </a:r>
            <a:endParaRPr lang="en-US" sz="1800" b="1"/>
          </a:p>
        </p:txBody>
      </p:sp>
      <p:sp>
        <p:nvSpPr>
          <p:cNvPr id="9" name="Rectangle 8">
            <a:extLst>
              <a:ext uri="{FF2B5EF4-FFF2-40B4-BE49-F238E27FC236}">
                <a16:creationId xmlns:a16="http://schemas.microsoft.com/office/drawing/2014/main" id="{356A5172-D560-8C47-A2A7-420319C85FC7}"/>
              </a:ext>
            </a:extLst>
          </p:cNvPr>
          <p:cNvSpPr/>
          <p:nvPr/>
        </p:nvSpPr>
        <p:spPr>
          <a:xfrm>
            <a:off x="345424" y="1799187"/>
            <a:ext cx="2745248" cy="4133088"/>
          </a:xfrm>
          <a:prstGeom prst="rect">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B7C071E-E765-1B4D-B096-DDE3C5633D87}"/>
              </a:ext>
            </a:extLst>
          </p:cNvPr>
          <p:cNvSpPr>
            <a:spLocks noGrp="1"/>
          </p:cNvSpPr>
          <p:nvPr>
            <p:ph sz="half" idx="1"/>
          </p:nvPr>
        </p:nvSpPr>
        <p:spPr>
          <a:xfrm>
            <a:off x="482585" y="3668671"/>
            <a:ext cx="2507503" cy="709124"/>
          </a:xfrm>
          <a:noFill/>
        </p:spPr>
        <p:txBody>
          <a:bodyPr/>
          <a:lstStyle/>
          <a:p>
            <a:pPr marL="0" indent="0" algn="ctr">
              <a:buNone/>
            </a:pPr>
            <a:r>
              <a:rPr lang="en-US" b="1"/>
              <a:t>Something you know…</a:t>
            </a:r>
          </a:p>
        </p:txBody>
      </p:sp>
      <p:pic>
        <p:nvPicPr>
          <p:cNvPr id="8" name="Picture 7" descr="Icon&#10;&#10;Description automatically generated">
            <a:extLst>
              <a:ext uri="{FF2B5EF4-FFF2-40B4-BE49-F238E27FC236}">
                <a16:creationId xmlns:a16="http://schemas.microsoft.com/office/drawing/2014/main" id="{22A9F364-B585-4C43-89B3-6584A990EBE6}"/>
              </a:ext>
            </a:extLst>
          </p:cNvPr>
          <p:cNvPicPr>
            <a:picLocks noChangeAspect="1"/>
          </p:cNvPicPr>
          <p:nvPr/>
        </p:nvPicPr>
        <p:blipFill>
          <a:blip r:embed="rId3"/>
          <a:stretch>
            <a:fillRect/>
          </a:stretch>
        </p:blipFill>
        <p:spPr>
          <a:xfrm>
            <a:off x="1281567" y="2048002"/>
            <a:ext cx="872962" cy="1380998"/>
          </a:xfrm>
          <a:prstGeom prst="rect">
            <a:avLst/>
          </a:prstGeom>
        </p:spPr>
      </p:pic>
      <p:sp>
        <p:nvSpPr>
          <p:cNvPr id="24" name="Rectangle 23">
            <a:extLst>
              <a:ext uri="{FF2B5EF4-FFF2-40B4-BE49-F238E27FC236}">
                <a16:creationId xmlns:a16="http://schemas.microsoft.com/office/drawing/2014/main" id="{97EAC5BD-CCFE-3E4B-88BB-C2F6F5487961}"/>
              </a:ext>
            </a:extLst>
          </p:cNvPr>
          <p:cNvSpPr/>
          <p:nvPr/>
        </p:nvSpPr>
        <p:spPr>
          <a:xfrm>
            <a:off x="3207496" y="1799187"/>
            <a:ext cx="2745248" cy="4133088"/>
          </a:xfrm>
          <a:prstGeom prst="rect">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ontent Placeholder 2">
            <a:extLst>
              <a:ext uri="{FF2B5EF4-FFF2-40B4-BE49-F238E27FC236}">
                <a16:creationId xmlns:a16="http://schemas.microsoft.com/office/drawing/2014/main" id="{C2AA3791-9E65-5148-AB79-8CD7E0BBB2FF}"/>
              </a:ext>
            </a:extLst>
          </p:cNvPr>
          <p:cNvSpPr txBox="1">
            <a:spLocks/>
          </p:cNvSpPr>
          <p:nvPr/>
        </p:nvSpPr>
        <p:spPr>
          <a:xfrm>
            <a:off x="3344657" y="3668671"/>
            <a:ext cx="2507503" cy="709124"/>
          </a:xfrm>
          <a:prstGeom prst="rect">
            <a:avLst/>
          </a:prstGeom>
          <a:noFill/>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200"/>
              </a:spcAft>
              <a:buClr>
                <a:schemeClr val="tx1"/>
              </a:buClr>
              <a:buFont typeface="Arial" panose="020B0604020202020204" pitchFamily="34" charset="0"/>
              <a:buChar char="•"/>
              <a:defRPr sz="2000" kern="1200" baseline="0">
                <a:solidFill>
                  <a:schemeClr val="tx2"/>
                </a:solidFill>
                <a:latin typeface="Arial" panose="020B0604020202020204" pitchFamily="34" charset="0"/>
                <a:ea typeface="+mn-ea"/>
                <a:cs typeface="Arial" panose="020B0604020202020204" pitchFamily="34" charset="0"/>
              </a:defRPr>
            </a:lvl1pPr>
            <a:lvl2pPr marL="502920" indent="-228600" algn="l" defTabSz="914400" rtl="0" eaLnBrk="1" latinLnBrk="0" hangingPunct="1">
              <a:lnSpc>
                <a:spcPct val="100000"/>
              </a:lnSpc>
              <a:spcBef>
                <a:spcPts val="500"/>
              </a:spcBef>
              <a:spcAft>
                <a:spcPts val="200"/>
              </a:spcAft>
              <a:buClr>
                <a:schemeClr val="tx1"/>
              </a:buClr>
              <a:buSzPct val="70000"/>
              <a:buFont typeface="Courier New" panose="02070309020205020404" pitchFamily="49" charset="0"/>
              <a:buChar char="o"/>
              <a:defRPr sz="1800" kern="1200">
                <a:solidFill>
                  <a:schemeClr val="tx2"/>
                </a:solidFill>
                <a:latin typeface="Arial" panose="020B0604020202020204" pitchFamily="34" charset="0"/>
                <a:ea typeface="+mn-ea"/>
                <a:cs typeface="Arial" panose="020B0604020202020204" pitchFamily="34" charset="0"/>
              </a:defRPr>
            </a:lvl2pPr>
            <a:lvl3pPr marL="777240" indent="-228600" algn="l" defTabSz="914400" rtl="0" eaLnBrk="1" latinLnBrk="0" hangingPunct="1">
              <a:lnSpc>
                <a:spcPct val="100000"/>
              </a:lnSpc>
              <a:spcBef>
                <a:spcPts val="500"/>
              </a:spcBef>
              <a:buSzPct val="75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3pPr>
            <a:lvl4pPr marL="1051560" indent="-228600" algn="l" defTabSz="914400" rtl="0" eaLnBrk="1" latinLnBrk="0" hangingPunct="1">
              <a:lnSpc>
                <a:spcPct val="100000"/>
              </a:lnSpc>
              <a:spcBef>
                <a:spcPts val="500"/>
              </a:spcBef>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1325880" indent="-228600" algn="l" defTabSz="914400" rtl="0" eaLnBrk="1" latinLnBrk="0" hangingPunct="1">
              <a:lnSpc>
                <a:spcPct val="100000"/>
              </a:lnSpc>
              <a:spcBef>
                <a:spcPts val="500"/>
              </a:spcBef>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a:t>Something you have…</a:t>
            </a:r>
          </a:p>
        </p:txBody>
      </p:sp>
      <p:pic>
        <p:nvPicPr>
          <p:cNvPr id="26" name="Picture 25" descr="Icon&#10;&#10;Description automatically generated">
            <a:extLst>
              <a:ext uri="{FF2B5EF4-FFF2-40B4-BE49-F238E27FC236}">
                <a16:creationId xmlns:a16="http://schemas.microsoft.com/office/drawing/2014/main" id="{FDD219B4-2AB1-4940-A5A4-67D6219E62E9}"/>
              </a:ext>
            </a:extLst>
          </p:cNvPr>
          <p:cNvPicPr>
            <a:picLocks noChangeAspect="1"/>
          </p:cNvPicPr>
          <p:nvPr/>
        </p:nvPicPr>
        <p:blipFill>
          <a:blip r:embed="rId3"/>
          <a:stretch>
            <a:fillRect/>
          </a:stretch>
        </p:blipFill>
        <p:spPr>
          <a:xfrm>
            <a:off x="4143639" y="2048002"/>
            <a:ext cx="872962" cy="1380998"/>
          </a:xfrm>
          <a:prstGeom prst="rect">
            <a:avLst/>
          </a:prstGeom>
        </p:spPr>
      </p:pic>
      <p:sp>
        <p:nvSpPr>
          <p:cNvPr id="32" name="Rectangle 31">
            <a:extLst>
              <a:ext uri="{FF2B5EF4-FFF2-40B4-BE49-F238E27FC236}">
                <a16:creationId xmlns:a16="http://schemas.microsoft.com/office/drawing/2014/main" id="{B9AFBE91-2781-1D4A-A280-3223E5B5A404}"/>
              </a:ext>
            </a:extLst>
          </p:cNvPr>
          <p:cNvSpPr/>
          <p:nvPr/>
        </p:nvSpPr>
        <p:spPr>
          <a:xfrm>
            <a:off x="6078712" y="1799187"/>
            <a:ext cx="2745248" cy="4133088"/>
          </a:xfrm>
          <a:prstGeom prst="rect">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ontent Placeholder 2">
            <a:extLst>
              <a:ext uri="{FF2B5EF4-FFF2-40B4-BE49-F238E27FC236}">
                <a16:creationId xmlns:a16="http://schemas.microsoft.com/office/drawing/2014/main" id="{51467897-373D-254D-A3A5-D71D4FE999C2}"/>
              </a:ext>
            </a:extLst>
          </p:cNvPr>
          <p:cNvSpPr txBox="1">
            <a:spLocks/>
          </p:cNvSpPr>
          <p:nvPr/>
        </p:nvSpPr>
        <p:spPr>
          <a:xfrm>
            <a:off x="6215873" y="3668671"/>
            <a:ext cx="2507503" cy="709124"/>
          </a:xfrm>
          <a:prstGeom prst="rect">
            <a:avLst/>
          </a:prstGeom>
          <a:noFill/>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200"/>
              </a:spcAft>
              <a:buClr>
                <a:schemeClr val="tx1"/>
              </a:buClr>
              <a:buFont typeface="Arial" panose="020B0604020202020204" pitchFamily="34" charset="0"/>
              <a:buChar char="•"/>
              <a:defRPr sz="2000" kern="1200" baseline="0">
                <a:solidFill>
                  <a:schemeClr val="tx2"/>
                </a:solidFill>
                <a:latin typeface="Arial" panose="020B0604020202020204" pitchFamily="34" charset="0"/>
                <a:ea typeface="+mn-ea"/>
                <a:cs typeface="Arial" panose="020B0604020202020204" pitchFamily="34" charset="0"/>
              </a:defRPr>
            </a:lvl1pPr>
            <a:lvl2pPr marL="502920" indent="-228600" algn="l" defTabSz="914400" rtl="0" eaLnBrk="1" latinLnBrk="0" hangingPunct="1">
              <a:lnSpc>
                <a:spcPct val="100000"/>
              </a:lnSpc>
              <a:spcBef>
                <a:spcPts val="500"/>
              </a:spcBef>
              <a:spcAft>
                <a:spcPts val="200"/>
              </a:spcAft>
              <a:buClr>
                <a:schemeClr val="tx1"/>
              </a:buClr>
              <a:buSzPct val="70000"/>
              <a:buFont typeface="Courier New" panose="02070309020205020404" pitchFamily="49" charset="0"/>
              <a:buChar char="o"/>
              <a:defRPr sz="1800" kern="1200">
                <a:solidFill>
                  <a:schemeClr val="tx2"/>
                </a:solidFill>
                <a:latin typeface="Arial" panose="020B0604020202020204" pitchFamily="34" charset="0"/>
                <a:ea typeface="+mn-ea"/>
                <a:cs typeface="Arial" panose="020B0604020202020204" pitchFamily="34" charset="0"/>
              </a:defRPr>
            </a:lvl2pPr>
            <a:lvl3pPr marL="777240" indent="-228600" algn="l" defTabSz="914400" rtl="0" eaLnBrk="1" latinLnBrk="0" hangingPunct="1">
              <a:lnSpc>
                <a:spcPct val="100000"/>
              </a:lnSpc>
              <a:spcBef>
                <a:spcPts val="500"/>
              </a:spcBef>
              <a:buSzPct val="75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3pPr>
            <a:lvl4pPr marL="1051560" indent="-228600" algn="l" defTabSz="914400" rtl="0" eaLnBrk="1" latinLnBrk="0" hangingPunct="1">
              <a:lnSpc>
                <a:spcPct val="100000"/>
              </a:lnSpc>
              <a:spcBef>
                <a:spcPts val="500"/>
              </a:spcBef>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1325880" indent="-228600" algn="l" defTabSz="914400" rtl="0" eaLnBrk="1" latinLnBrk="0" hangingPunct="1">
              <a:lnSpc>
                <a:spcPct val="100000"/>
              </a:lnSpc>
              <a:spcBef>
                <a:spcPts val="500"/>
              </a:spcBef>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a:t>Something you are…</a:t>
            </a:r>
          </a:p>
        </p:txBody>
      </p:sp>
      <p:pic>
        <p:nvPicPr>
          <p:cNvPr id="34" name="Picture 33" descr="Icon&#10;&#10;Description automatically generated">
            <a:extLst>
              <a:ext uri="{FF2B5EF4-FFF2-40B4-BE49-F238E27FC236}">
                <a16:creationId xmlns:a16="http://schemas.microsoft.com/office/drawing/2014/main" id="{72378FDB-C2AD-664D-BE63-34689B558CB9}"/>
              </a:ext>
            </a:extLst>
          </p:cNvPr>
          <p:cNvPicPr>
            <a:picLocks noChangeAspect="1"/>
          </p:cNvPicPr>
          <p:nvPr/>
        </p:nvPicPr>
        <p:blipFill>
          <a:blip r:embed="rId3"/>
          <a:stretch>
            <a:fillRect/>
          </a:stretch>
        </p:blipFill>
        <p:spPr>
          <a:xfrm>
            <a:off x="7014855" y="2048002"/>
            <a:ext cx="872962" cy="1380998"/>
          </a:xfrm>
          <a:prstGeom prst="rect">
            <a:avLst/>
          </a:prstGeom>
        </p:spPr>
      </p:pic>
      <p:sp>
        <p:nvSpPr>
          <p:cNvPr id="12" name="TextBox 11">
            <a:extLst>
              <a:ext uri="{FF2B5EF4-FFF2-40B4-BE49-F238E27FC236}">
                <a16:creationId xmlns:a16="http://schemas.microsoft.com/office/drawing/2014/main" id="{D648D473-3853-4841-83CF-B92305A73EE6}"/>
              </a:ext>
            </a:extLst>
          </p:cNvPr>
          <p:cNvSpPr txBox="1"/>
          <p:nvPr/>
        </p:nvSpPr>
        <p:spPr>
          <a:xfrm>
            <a:off x="358532" y="1320039"/>
            <a:ext cx="5972249" cy="307777"/>
          </a:xfrm>
          <a:prstGeom prst="rect">
            <a:avLst/>
          </a:prstGeom>
          <a:noFill/>
        </p:spPr>
        <p:txBody>
          <a:bodyPr wrap="square" lIns="0" tIns="0" rIns="0" bIns="0" rtlCol="0">
            <a:spAutoFit/>
          </a:bodyPr>
          <a:lstStyle/>
          <a:p>
            <a:r>
              <a:rPr lang="en-US" sz="2000" b="1"/>
              <a:t>confirms the user’s identity based on:</a:t>
            </a:r>
          </a:p>
        </p:txBody>
      </p:sp>
      <p:sp>
        <p:nvSpPr>
          <p:cNvPr id="4" name="Title 3">
            <a:extLst>
              <a:ext uri="{FF2B5EF4-FFF2-40B4-BE49-F238E27FC236}">
                <a16:creationId xmlns:a16="http://schemas.microsoft.com/office/drawing/2014/main" id="{1A9E2E8A-E240-474B-B5A5-DB9C08CF27EF}"/>
              </a:ext>
            </a:extLst>
          </p:cNvPr>
          <p:cNvSpPr>
            <a:spLocks noGrp="1"/>
          </p:cNvSpPr>
          <p:nvPr>
            <p:ph type="title"/>
          </p:nvPr>
        </p:nvSpPr>
        <p:spPr>
          <a:xfrm>
            <a:off x="345424" y="186834"/>
            <a:ext cx="8151990" cy="817631"/>
          </a:xfrm>
        </p:spPr>
        <p:txBody>
          <a:bodyPr lIns="0" tIns="0" rIns="0" bIns="0">
            <a:normAutofit/>
          </a:bodyPr>
          <a:lstStyle/>
          <a:p>
            <a:r>
              <a:rPr lang="en-US" sz="3200">
                <a:latin typeface="Arial"/>
                <a:cs typeface="Arial"/>
              </a:rPr>
              <a:t>Multi-factor Verification…</a:t>
            </a:r>
            <a:endParaRPr lang="en-US">
              <a:latin typeface="Arial"/>
              <a:cs typeface="Arial"/>
            </a:endParaRPr>
          </a:p>
        </p:txBody>
      </p:sp>
    </p:spTree>
    <p:extLst>
      <p:ext uri="{BB962C8B-B14F-4D97-AF65-F5344CB8AC3E}">
        <p14:creationId xmlns:p14="http://schemas.microsoft.com/office/powerpoint/2010/main" val="13389408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4"/>
                  </p:tgtEl>
                </p:cond>
              </p:nextCondLst>
            </p:seq>
          </p:childTnLst>
        </p:cTn>
      </p:par>
    </p:tnLst>
    <p:bldLst>
      <p:bldP spid="35" grpId="0"/>
      <p:bldP spid="27" grpId="0"/>
      <p:bldP spid="22" grpId="0"/>
      <p:bldP spid="9" grpId="0" animBg="1"/>
      <p:bldP spid="3" grpId="0" build="p"/>
      <p:bldP spid="24" grpId="0" animBg="1"/>
      <p:bldP spid="25" grpId="0"/>
      <p:bldP spid="32" grpId="0" animBg="1"/>
      <p:bldP spid="33"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A1B815-F543-5B45-BA5D-426509F8F851}"/>
              </a:ext>
            </a:extLst>
          </p:cNvPr>
          <p:cNvSpPr>
            <a:spLocks noGrp="1"/>
          </p:cNvSpPr>
          <p:nvPr>
            <p:ph type="title"/>
          </p:nvPr>
        </p:nvSpPr>
        <p:spPr/>
        <p:txBody>
          <a:bodyPr/>
          <a:lstStyle/>
          <a:p>
            <a:r>
              <a:rPr lang="en-US"/>
              <a:t>Website Security</a:t>
            </a:r>
          </a:p>
        </p:txBody>
      </p:sp>
      <p:sp>
        <p:nvSpPr>
          <p:cNvPr id="3" name="Content Placeholder 2">
            <a:extLst>
              <a:ext uri="{FF2B5EF4-FFF2-40B4-BE49-F238E27FC236}">
                <a16:creationId xmlns:a16="http://schemas.microsoft.com/office/drawing/2014/main" id="{50043A34-01BC-C544-B544-8E84752199A9}"/>
              </a:ext>
            </a:extLst>
          </p:cNvPr>
          <p:cNvSpPr>
            <a:spLocks noGrp="1"/>
          </p:cNvSpPr>
          <p:nvPr>
            <p:ph sz="half" idx="1"/>
          </p:nvPr>
        </p:nvSpPr>
        <p:spPr>
          <a:xfrm>
            <a:off x="345425" y="1708483"/>
            <a:ext cx="4080918" cy="4303899"/>
          </a:xfrm>
        </p:spPr>
        <p:txBody>
          <a:bodyPr>
            <a:normAutofit/>
          </a:bodyPr>
          <a:lstStyle/>
          <a:p>
            <a:pPr marL="0" indent="0">
              <a:buNone/>
            </a:pPr>
            <a:r>
              <a:rPr lang="en-US" sz="2600">
                <a:ea typeface="Calibri" panose="020F0502020204030204" pitchFamily="34" charset="0"/>
                <a:cs typeface="Times New Roman" panose="02020603050405020304" pitchFamily="18" charset="0"/>
              </a:rPr>
              <a:t>Who are the two main groups that will have to access your company’s website?</a:t>
            </a:r>
          </a:p>
          <a:p>
            <a:r>
              <a:rPr lang="en-US" sz="2600">
                <a:ea typeface="Calibri" panose="020F0502020204030204" pitchFamily="34" charset="0"/>
                <a:cs typeface="Times New Roman" panose="02020603050405020304" pitchFamily="18" charset="0"/>
              </a:rPr>
              <a:t>Customers</a:t>
            </a:r>
          </a:p>
          <a:p>
            <a:r>
              <a:rPr lang="en-US" sz="2600">
                <a:ea typeface="Calibri" panose="020F0502020204030204" pitchFamily="34" charset="0"/>
                <a:cs typeface="Times New Roman" panose="02020603050405020304" pitchFamily="18" charset="0"/>
              </a:rPr>
              <a:t>Employee(s)</a:t>
            </a:r>
            <a:endParaRPr lang="en-US" sz="260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2600"/>
          </a:p>
        </p:txBody>
      </p:sp>
      <p:pic>
        <p:nvPicPr>
          <p:cNvPr id="8" name="Picture 7" descr="Icon&#10;&#10;Description automatically generated">
            <a:extLst>
              <a:ext uri="{FF2B5EF4-FFF2-40B4-BE49-F238E27FC236}">
                <a16:creationId xmlns:a16="http://schemas.microsoft.com/office/drawing/2014/main" id="{D0989566-E56E-A948-9333-4678D4A66AB4}"/>
              </a:ext>
            </a:extLst>
          </p:cNvPr>
          <p:cNvPicPr>
            <a:picLocks noChangeAspect="1"/>
          </p:cNvPicPr>
          <p:nvPr/>
        </p:nvPicPr>
        <p:blipFill>
          <a:blip r:embed="rId3"/>
          <a:stretch>
            <a:fillRect/>
          </a:stretch>
        </p:blipFill>
        <p:spPr>
          <a:xfrm>
            <a:off x="4095682" y="1302819"/>
            <a:ext cx="4525048" cy="4303899"/>
          </a:xfrm>
          <a:prstGeom prst="rect">
            <a:avLst/>
          </a:prstGeom>
        </p:spPr>
      </p:pic>
    </p:spTree>
    <p:extLst>
      <p:ext uri="{BB962C8B-B14F-4D97-AF65-F5344CB8AC3E}">
        <p14:creationId xmlns:p14="http://schemas.microsoft.com/office/powerpoint/2010/main" val="21693198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diagram">
            <a:extLst>
              <a:ext uri="{FF2B5EF4-FFF2-40B4-BE49-F238E27FC236}">
                <a16:creationId xmlns:a16="http://schemas.microsoft.com/office/drawing/2014/main" id="{764CEE7C-B49B-3C4C-AE7F-922CE5394312}"/>
              </a:ext>
            </a:extLst>
          </p:cNvPr>
          <p:cNvGrpSpPr/>
          <p:nvPr/>
        </p:nvGrpSpPr>
        <p:grpSpPr>
          <a:xfrm>
            <a:off x="307174" y="1210099"/>
            <a:ext cx="8505148" cy="4794274"/>
            <a:chOff x="307174" y="1210099"/>
            <a:chExt cx="8505148" cy="4794274"/>
          </a:xfrm>
        </p:grpSpPr>
        <p:sp>
          <p:nvSpPr>
            <p:cNvPr id="10" name="TextBox 9">
              <a:extLst>
                <a:ext uri="{FF2B5EF4-FFF2-40B4-BE49-F238E27FC236}">
                  <a16:creationId xmlns:a16="http://schemas.microsoft.com/office/drawing/2014/main" id="{94DCD925-C05C-E249-8736-D6E0516F463F}"/>
                </a:ext>
              </a:extLst>
            </p:cNvPr>
            <p:cNvSpPr txBox="1"/>
            <p:nvPr/>
          </p:nvSpPr>
          <p:spPr>
            <a:xfrm>
              <a:off x="6741434" y="1807487"/>
              <a:ext cx="1256439" cy="755015"/>
            </a:xfrm>
            <a:prstGeom prst="rect">
              <a:avLst/>
            </a:prstGeom>
            <a:noFill/>
          </p:spPr>
          <p:txBody>
            <a:bodyPr wrap="square" lIns="0" tIns="0" rIns="0" bIns="0" rtlCol="0">
              <a:noAutofit/>
            </a:bodyPr>
            <a:lstStyle/>
            <a:p>
              <a:r>
                <a:rPr lang="en-US" sz="1600">
                  <a:solidFill>
                    <a:schemeClr val="tx2"/>
                  </a:solidFill>
                </a:rPr>
                <a:t>Company </a:t>
              </a:r>
              <a:br>
                <a:rPr lang="en-US" sz="1600">
                  <a:solidFill>
                    <a:schemeClr val="tx2"/>
                  </a:solidFill>
                </a:rPr>
              </a:br>
              <a:r>
                <a:rPr lang="en-US" sz="1600">
                  <a:solidFill>
                    <a:schemeClr val="tx2"/>
                  </a:solidFill>
                </a:rPr>
                <a:t>Log In </a:t>
              </a:r>
              <a:br>
                <a:rPr lang="en-US" sz="1600">
                  <a:solidFill>
                    <a:schemeClr val="tx2"/>
                  </a:solidFill>
                </a:rPr>
              </a:br>
              <a:r>
                <a:rPr lang="en-US" sz="1600">
                  <a:solidFill>
                    <a:schemeClr val="tx2"/>
                  </a:solidFill>
                </a:rPr>
                <a:t>Steps:</a:t>
              </a:r>
            </a:p>
          </p:txBody>
        </p:sp>
        <p:sp>
          <p:nvSpPr>
            <p:cNvPr id="11" name="TextBox 10">
              <a:extLst>
                <a:ext uri="{FF2B5EF4-FFF2-40B4-BE49-F238E27FC236}">
                  <a16:creationId xmlns:a16="http://schemas.microsoft.com/office/drawing/2014/main" id="{832D179C-05F0-4D4E-8243-507E5F1CE001}"/>
                </a:ext>
              </a:extLst>
            </p:cNvPr>
            <p:cNvSpPr txBox="1"/>
            <p:nvPr/>
          </p:nvSpPr>
          <p:spPr>
            <a:xfrm>
              <a:off x="345424" y="2755568"/>
              <a:ext cx="2041160" cy="755015"/>
            </a:xfrm>
            <a:prstGeom prst="rect">
              <a:avLst/>
            </a:prstGeom>
            <a:noFill/>
            <a:ln w="12700">
              <a:solidFill>
                <a:schemeClr val="accent1"/>
              </a:solidFill>
            </a:ln>
          </p:spPr>
          <p:txBody>
            <a:bodyPr wrap="square" lIns="0" tIns="0" rIns="0" bIns="0" rtlCol="0">
              <a:normAutofit/>
            </a:bodyPr>
            <a:lstStyle/>
            <a:p>
              <a:endParaRPr lang="en-US"/>
            </a:p>
          </p:txBody>
        </p:sp>
        <p:pic>
          <p:nvPicPr>
            <p:cNvPr id="12" name="Picture 11" descr="A picture containing appliance&#10;&#10;Description automatically generated">
              <a:extLst>
                <a:ext uri="{FF2B5EF4-FFF2-40B4-BE49-F238E27FC236}">
                  <a16:creationId xmlns:a16="http://schemas.microsoft.com/office/drawing/2014/main" id="{2FAD35B8-0AA8-B94C-AF63-26F8DD6A2C1A}"/>
                </a:ext>
              </a:extLst>
            </p:cNvPr>
            <p:cNvPicPr>
              <a:picLocks noChangeAspect="1"/>
            </p:cNvPicPr>
            <p:nvPr/>
          </p:nvPicPr>
          <p:blipFill>
            <a:blip r:embed="rId3"/>
            <a:stretch>
              <a:fillRect/>
            </a:stretch>
          </p:blipFill>
          <p:spPr>
            <a:xfrm>
              <a:off x="3753806" y="1227001"/>
              <a:ext cx="1636387" cy="1733052"/>
            </a:xfrm>
            <a:prstGeom prst="rect">
              <a:avLst/>
            </a:prstGeom>
          </p:spPr>
        </p:pic>
        <p:sp>
          <p:nvSpPr>
            <p:cNvPr id="13" name="TextBox 12">
              <a:extLst>
                <a:ext uri="{FF2B5EF4-FFF2-40B4-BE49-F238E27FC236}">
                  <a16:creationId xmlns:a16="http://schemas.microsoft.com/office/drawing/2014/main" id="{F133FAD9-3213-4840-90D2-72D73AB3FB61}"/>
                </a:ext>
              </a:extLst>
            </p:cNvPr>
            <p:cNvSpPr txBox="1"/>
            <p:nvPr/>
          </p:nvSpPr>
          <p:spPr>
            <a:xfrm>
              <a:off x="2503409" y="3063942"/>
              <a:ext cx="1867424" cy="830997"/>
            </a:xfrm>
            <a:prstGeom prst="rect">
              <a:avLst/>
            </a:prstGeom>
            <a:noFill/>
          </p:spPr>
          <p:txBody>
            <a:bodyPr wrap="square" lIns="0" tIns="0" rIns="0" bIns="0" rtlCol="0">
              <a:spAutoFit/>
            </a:bodyPr>
            <a:lstStyle/>
            <a:p>
              <a:r>
                <a:rPr lang="en-US" sz="1400" b="1">
                  <a:solidFill>
                    <a:schemeClr val="accent5"/>
                  </a:solidFill>
                </a:rPr>
                <a:t>Online Purchase: </a:t>
              </a:r>
              <a:r>
                <a:rPr lang="en-US" sz="1000">
                  <a:solidFill>
                    <a:schemeClr val="tx2"/>
                  </a:solidFill>
                </a:rPr>
                <a:t>Describe the steps a customer must take to make a purchase and where the security checkpoint will exist!</a:t>
              </a:r>
            </a:p>
          </p:txBody>
        </p:sp>
        <p:sp>
          <p:nvSpPr>
            <p:cNvPr id="15" name="TextBox 14">
              <a:extLst>
                <a:ext uri="{FF2B5EF4-FFF2-40B4-BE49-F238E27FC236}">
                  <a16:creationId xmlns:a16="http://schemas.microsoft.com/office/drawing/2014/main" id="{1F69CE8A-97A3-EF4C-A2F7-4A2C65A2FA96}"/>
                </a:ext>
              </a:extLst>
            </p:cNvPr>
            <p:cNvSpPr txBox="1"/>
            <p:nvPr/>
          </p:nvSpPr>
          <p:spPr>
            <a:xfrm>
              <a:off x="1438140" y="1807487"/>
              <a:ext cx="1806757" cy="755015"/>
            </a:xfrm>
            <a:prstGeom prst="rect">
              <a:avLst/>
            </a:prstGeom>
            <a:noFill/>
          </p:spPr>
          <p:txBody>
            <a:bodyPr wrap="square" lIns="0" tIns="0" rIns="0" bIns="0" rtlCol="0">
              <a:noAutofit/>
            </a:bodyPr>
            <a:lstStyle/>
            <a:p>
              <a:r>
                <a:rPr lang="en-US" sz="1600">
                  <a:solidFill>
                    <a:schemeClr val="tx2"/>
                  </a:solidFill>
                </a:rPr>
                <a:t>Customer </a:t>
              </a:r>
              <a:br>
                <a:rPr lang="en-US" sz="1600">
                  <a:solidFill>
                    <a:schemeClr val="tx2"/>
                  </a:solidFill>
                </a:rPr>
              </a:br>
              <a:r>
                <a:rPr lang="en-US" sz="1600">
                  <a:solidFill>
                    <a:schemeClr val="tx2"/>
                  </a:solidFill>
                </a:rPr>
                <a:t>Log In </a:t>
              </a:r>
              <a:br>
                <a:rPr lang="en-US" sz="1600">
                  <a:solidFill>
                    <a:schemeClr val="tx2"/>
                  </a:solidFill>
                </a:rPr>
              </a:br>
              <a:r>
                <a:rPr lang="en-US" sz="1600">
                  <a:solidFill>
                    <a:schemeClr val="tx2"/>
                  </a:solidFill>
                </a:rPr>
                <a:t>Steps:</a:t>
              </a:r>
            </a:p>
          </p:txBody>
        </p:sp>
        <p:sp>
          <p:nvSpPr>
            <p:cNvPr id="16" name="TextBox 15">
              <a:extLst>
                <a:ext uri="{FF2B5EF4-FFF2-40B4-BE49-F238E27FC236}">
                  <a16:creationId xmlns:a16="http://schemas.microsoft.com/office/drawing/2014/main" id="{2CC0C234-1428-504F-9A1E-4AF5457B169A}"/>
                </a:ext>
              </a:extLst>
            </p:cNvPr>
            <p:cNvSpPr txBox="1"/>
            <p:nvPr/>
          </p:nvSpPr>
          <p:spPr>
            <a:xfrm>
              <a:off x="2503408" y="3992693"/>
              <a:ext cx="1867424" cy="2011680"/>
            </a:xfrm>
            <a:prstGeom prst="rect">
              <a:avLst/>
            </a:prstGeom>
            <a:noFill/>
            <a:ln w="12700">
              <a:solidFill>
                <a:schemeClr val="accent5"/>
              </a:solidFill>
            </a:ln>
          </p:spPr>
          <p:txBody>
            <a:bodyPr wrap="square" lIns="0" tIns="0" rIns="0" bIns="0" rtlCol="0">
              <a:normAutofit/>
            </a:bodyPr>
            <a:lstStyle/>
            <a:p>
              <a:endParaRPr lang="en-US"/>
            </a:p>
          </p:txBody>
        </p:sp>
        <p:sp>
          <p:nvSpPr>
            <p:cNvPr id="17" name="TextBox 16">
              <a:extLst>
                <a:ext uri="{FF2B5EF4-FFF2-40B4-BE49-F238E27FC236}">
                  <a16:creationId xmlns:a16="http://schemas.microsoft.com/office/drawing/2014/main" id="{057A5F6E-3157-EA47-BA8D-1BF527F10EBB}"/>
                </a:ext>
              </a:extLst>
            </p:cNvPr>
            <p:cNvSpPr txBox="1"/>
            <p:nvPr/>
          </p:nvSpPr>
          <p:spPr>
            <a:xfrm>
              <a:off x="4789408" y="3992693"/>
              <a:ext cx="1867424" cy="2011680"/>
            </a:xfrm>
            <a:prstGeom prst="rect">
              <a:avLst/>
            </a:prstGeom>
            <a:noFill/>
            <a:ln w="12700">
              <a:solidFill>
                <a:schemeClr val="tx1"/>
              </a:solidFill>
            </a:ln>
          </p:spPr>
          <p:txBody>
            <a:bodyPr wrap="square" lIns="0" tIns="0" rIns="0" bIns="0" rtlCol="0">
              <a:normAutofit/>
            </a:bodyPr>
            <a:lstStyle/>
            <a:p>
              <a:endParaRPr lang="en-US"/>
            </a:p>
          </p:txBody>
        </p:sp>
        <p:sp>
          <p:nvSpPr>
            <p:cNvPr id="18" name="TextBox 17">
              <a:extLst>
                <a:ext uri="{FF2B5EF4-FFF2-40B4-BE49-F238E27FC236}">
                  <a16:creationId xmlns:a16="http://schemas.microsoft.com/office/drawing/2014/main" id="{564265DC-3193-854F-B364-277FED249BE0}"/>
                </a:ext>
              </a:extLst>
            </p:cNvPr>
            <p:cNvSpPr txBox="1"/>
            <p:nvPr/>
          </p:nvSpPr>
          <p:spPr>
            <a:xfrm>
              <a:off x="345424" y="3587672"/>
              <a:ext cx="2041160" cy="755015"/>
            </a:xfrm>
            <a:prstGeom prst="rect">
              <a:avLst/>
            </a:prstGeom>
            <a:noFill/>
            <a:ln w="12700">
              <a:solidFill>
                <a:schemeClr val="accent1"/>
              </a:solidFill>
            </a:ln>
          </p:spPr>
          <p:txBody>
            <a:bodyPr wrap="square" lIns="0" tIns="0" rIns="0" bIns="0" rtlCol="0">
              <a:normAutofit/>
            </a:bodyPr>
            <a:lstStyle/>
            <a:p>
              <a:endParaRPr lang="en-US"/>
            </a:p>
          </p:txBody>
        </p:sp>
        <p:sp>
          <p:nvSpPr>
            <p:cNvPr id="19" name="TextBox 18">
              <a:extLst>
                <a:ext uri="{FF2B5EF4-FFF2-40B4-BE49-F238E27FC236}">
                  <a16:creationId xmlns:a16="http://schemas.microsoft.com/office/drawing/2014/main" id="{B09FF704-C076-B144-8C22-EF2E79F072E1}"/>
                </a:ext>
              </a:extLst>
            </p:cNvPr>
            <p:cNvSpPr txBox="1"/>
            <p:nvPr/>
          </p:nvSpPr>
          <p:spPr>
            <a:xfrm>
              <a:off x="345424" y="4419776"/>
              <a:ext cx="2041160" cy="755015"/>
            </a:xfrm>
            <a:prstGeom prst="rect">
              <a:avLst/>
            </a:prstGeom>
            <a:noFill/>
            <a:ln w="12700">
              <a:solidFill>
                <a:schemeClr val="accent1"/>
              </a:solidFill>
            </a:ln>
          </p:spPr>
          <p:txBody>
            <a:bodyPr wrap="square" lIns="0" tIns="0" rIns="0" bIns="0" rtlCol="0">
              <a:normAutofit/>
            </a:bodyPr>
            <a:lstStyle/>
            <a:p>
              <a:endParaRPr lang="en-US"/>
            </a:p>
          </p:txBody>
        </p:sp>
        <p:sp>
          <p:nvSpPr>
            <p:cNvPr id="20" name="TextBox 19">
              <a:extLst>
                <a:ext uri="{FF2B5EF4-FFF2-40B4-BE49-F238E27FC236}">
                  <a16:creationId xmlns:a16="http://schemas.microsoft.com/office/drawing/2014/main" id="{6E5918AA-6C97-774E-8063-3FF7886C4FA2}"/>
                </a:ext>
              </a:extLst>
            </p:cNvPr>
            <p:cNvSpPr txBox="1"/>
            <p:nvPr/>
          </p:nvSpPr>
          <p:spPr>
            <a:xfrm>
              <a:off x="345424" y="5242736"/>
              <a:ext cx="2041160" cy="755015"/>
            </a:xfrm>
            <a:prstGeom prst="rect">
              <a:avLst/>
            </a:prstGeom>
            <a:noFill/>
            <a:ln w="12700">
              <a:solidFill>
                <a:schemeClr val="accent1"/>
              </a:solidFill>
            </a:ln>
          </p:spPr>
          <p:txBody>
            <a:bodyPr wrap="square" lIns="0" tIns="0" rIns="0" bIns="0" rtlCol="0">
              <a:normAutofit/>
            </a:bodyPr>
            <a:lstStyle/>
            <a:p>
              <a:endParaRPr lang="en-US"/>
            </a:p>
          </p:txBody>
        </p:sp>
        <p:pic>
          <p:nvPicPr>
            <p:cNvPr id="21" name="Content Placeholder 6" descr="A person wearing a garment&#10;&#10;Description automatically generated with low confidence">
              <a:extLst>
                <a:ext uri="{FF2B5EF4-FFF2-40B4-BE49-F238E27FC236}">
                  <a16:creationId xmlns:a16="http://schemas.microsoft.com/office/drawing/2014/main" id="{98D1B85D-52A5-B147-B383-5C6B4B376BCD}"/>
                </a:ext>
              </a:extLst>
            </p:cNvPr>
            <p:cNvPicPr>
              <a:picLocks noChangeAspect="1"/>
            </p:cNvPicPr>
            <p:nvPr/>
          </p:nvPicPr>
          <p:blipFill>
            <a:blip r:embed="rId4"/>
            <a:stretch>
              <a:fillRect/>
            </a:stretch>
          </p:blipFill>
          <p:spPr>
            <a:xfrm>
              <a:off x="4334574" y="4509693"/>
              <a:ext cx="474849" cy="958127"/>
            </a:xfrm>
            <a:prstGeom prst="rect">
              <a:avLst/>
            </a:prstGeom>
          </p:spPr>
        </p:pic>
        <p:sp>
          <p:nvSpPr>
            <p:cNvPr id="22" name="TextBox 21">
              <a:extLst>
                <a:ext uri="{FF2B5EF4-FFF2-40B4-BE49-F238E27FC236}">
                  <a16:creationId xmlns:a16="http://schemas.microsoft.com/office/drawing/2014/main" id="{EAE8FD48-6874-E84E-9A55-D3E893911DCB}"/>
                </a:ext>
              </a:extLst>
            </p:cNvPr>
            <p:cNvSpPr txBox="1"/>
            <p:nvPr/>
          </p:nvSpPr>
          <p:spPr>
            <a:xfrm>
              <a:off x="4798552" y="2911016"/>
              <a:ext cx="1867424" cy="1045101"/>
            </a:xfrm>
            <a:prstGeom prst="rect">
              <a:avLst/>
            </a:prstGeom>
            <a:noFill/>
          </p:spPr>
          <p:txBody>
            <a:bodyPr wrap="square" lIns="0" tIns="0" rIns="0" bIns="0" rtlCol="0">
              <a:noAutofit/>
            </a:bodyPr>
            <a:lstStyle/>
            <a:p>
              <a:r>
                <a:rPr lang="en-US" sz="1400" b="1"/>
                <a:t>Company Access: </a:t>
              </a:r>
            </a:p>
            <a:p>
              <a:r>
                <a:rPr lang="en-US" sz="1000">
                  <a:solidFill>
                    <a:schemeClr val="tx2"/>
                  </a:solidFill>
                </a:rPr>
                <a:t>What will members of the company have to do to access the information that the visitor gives (such as their credit card info, address, etc.?):</a:t>
              </a:r>
            </a:p>
          </p:txBody>
        </p:sp>
        <p:pic>
          <p:nvPicPr>
            <p:cNvPr id="23" name="Content Placeholder 6" descr="A person wearing a garment&#10;&#10;Description automatically generated with low confidence">
              <a:extLst>
                <a:ext uri="{FF2B5EF4-FFF2-40B4-BE49-F238E27FC236}">
                  <a16:creationId xmlns:a16="http://schemas.microsoft.com/office/drawing/2014/main" id="{1698F81C-82D9-7A49-84ED-CF8ABE1E23F4}"/>
                </a:ext>
              </a:extLst>
            </p:cNvPr>
            <p:cNvPicPr>
              <a:picLocks noChangeAspect="1"/>
            </p:cNvPicPr>
            <p:nvPr/>
          </p:nvPicPr>
          <p:blipFill>
            <a:blip r:embed="rId4"/>
            <a:stretch>
              <a:fillRect/>
            </a:stretch>
          </p:blipFill>
          <p:spPr>
            <a:xfrm flipH="1">
              <a:off x="5732264" y="1632885"/>
              <a:ext cx="617505" cy="1245971"/>
            </a:xfrm>
            <a:prstGeom prst="rect">
              <a:avLst/>
            </a:prstGeom>
          </p:spPr>
        </p:pic>
        <p:pic>
          <p:nvPicPr>
            <p:cNvPr id="24" name="Picture 23">
              <a:extLst>
                <a:ext uri="{FF2B5EF4-FFF2-40B4-BE49-F238E27FC236}">
                  <a16:creationId xmlns:a16="http://schemas.microsoft.com/office/drawing/2014/main" id="{BEA6562A-EDAE-1343-ABBC-06DFB8F82CDF}"/>
                </a:ext>
              </a:extLst>
            </p:cNvPr>
            <p:cNvPicPr>
              <a:picLocks noChangeAspect="1"/>
            </p:cNvPicPr>
            <p:nvPr/>
          </p:nvPicPr>
          <p:blipFill>
            <a:blip r:embed="rId5"/>
            <a:stretch>
              <a:fillRect/>
            </a:stretch>
          </p:blipFill>
          <p:spPr>
            <a:xfrm>
              <a:off x="2940342" y="1472790"/>
              <a:ext cx="552217" cy="1406066"/>
            </a:xfrm>
            <a:prstGeom prst="rect">
              <a:avLst/>
            </a:prstGeom>
          </p:spPr>
        </p:pic>
        <p:sp>
          <p:nvSpPr>
            <p:cNvPr id="25" name="TextBox 24">
              <a:extLst>
                <a:ext uri="{FF2B5EF4-FFF2-40B4-BE49-F238E27FC236}">
                  <a16:creationId xmlns:a16="http://schemas.microsoft.com/office/drawing/2014/main" id="{B8BCEA4F-6C06-0945-BDD4-58DDB62FF611}"/>
                </a:ext>
              </a:extLst>
            </p:cNvPr>
            <p:cNvSpPr txBox="1"/>
            <p:nvPr/>
          </p:nvSpPr>
          <p:spPr>
            <a:xfrm>
              <a:off x="6771162" y="2755568"/>
              <a:ext cx="2041160" cy="755015"/>
            </a:xfrm>
            <a:prstGeom prst="rect">
              <a:avLst/>
            </a:prstGeom>
            <a:noFill/>
            <a:ln w="12700">
              <a:solidFill>
                <a:schemeClr val="accent6"/>
              </a:solidFill>
            </a:ln>
          </p:spPr>
          <p:txBody>
            <a:bodyPr wrap="square" lIns="0" tIns="0" rIns="0" bIns="0" rtlCol="0">
              <a:normAutofit/>
            </a:bodyPr>
            <a:lstStyle/>
            <a:p>
              <a:endParaRPr lang="en-US"/>
            </a:p>
          </p:txBody>
        </p:sp>
        <p:sp>
          <p:nvSpPr>
            <p:cNvPr id="26" name="TextBox 25">
              <a:extLst>
                <a:ext uri="{FF2B5EF4-FFF2-40B4-BE49-F238E27FC236}">
                  <a16:creationId xmlns:a16="http://schemas.microsoft.com/office/drawing/2014/main" id="{C9FADAA3-57EC-9244-9304-110D13235695}"/>
                </a:ext>
              </a:extLst>
            </p:cNvPr>
            <p:cNvSpPr txBox="1"/>
            <p:nvPr/>
          </p:nvSpPr>
          <p:spPr>
            <a:xfrm>
              <a:off x="6771162" y="3587672"/>
              <a:ext cx="2041160" cy="755015"/>
            </a:xfrm>
            <a:prstGeom prst="rect">
              <a:avLst/>
            </a:prstGeom>
            <a:noFill/>
            <a:ln w="12700">
              <a:solidFill>
                <a:schemeClr val="accent6"/>
              </a:solidFill>
            </a:ln>
          </p:spPr>
          <p:txBody>
            <a:bodyPr wrap="square" lIns="0" tIns="0" rIns="0" bIns="0" rtlCol="0">
              <a:normAutofit/>
            </a:bodyPr>
            <a:lstStyle/>
            <a:p>
              <a:endParaRPr lang="en-US"/>
            </a:p>
          </p:txBody>
        </p:sp>
        <p:sp>
          <p:nvSpPr>
            <p:cNvPr id="27" name="TextBox 26">
              <a:extLst>
                <a:ext uri="{FF2B5EF4-FFF2-40B4-BE49-F238E27FC236}">
                  <a16:creationId xmlns:a16="http://schemas.microsoft.com/office/drawing/2014/main" id="{079888EA-834A-884E-A440-F615C693E9D9}"/>
                </a:ext>
              </a:extLst>
            </p:cNvPr>
            <p:cNvSpPr txBox="1"/>
            <p:nvPr/>
          </p:nvSpPr>
          <p:spPr>
            <a:xfrm>
              <a:off x="6771162" y="4419776"/>
              <a:ext cx="2041160" cy="755015"/>
            </a:xfrm>
            <a:prstGeom prst="rect">
              <a:avLst/>
            </a:prstGeom>
            <a:noFill/>
            <a:ln w="12700">
              <a:solidFill>
                <a:schemeClr val="accent6"/>
              </a:solidFill>
            </a:ln>
          </p:spPr>
          <p:txBody>
            <a:bodyPr wrap="square" lIns="0" tIns="0" rIns="0" bIns="0" rtlCol="0">
              <a:normAutofit/>
            </a:bodyPr>
            <a:lstStyle/>
            <a:p>
              <a:endParaRPr lang="en-US"/>
            </a:p>
          </p:txBody>
        </p:sp>
        <p:sp>
          <p:nvSpPr>
            <p:cNvPr id="28" name="TextBox 27">
              <a:extLst>
                <a:ext uri="{FF2B5EF4-FFF2-40B4-BE49-F238E27FC236}">
                  <a16:creationId xmlns:a16="http://schemas.microsoft.com/office/drawing/2014/main" id="{BC3F6CD6-CDE9-3846-9482-750BF11DCFA2}"/>
                </a:ext>
              </a:extLst>
            </p:cNvPr>
            <p:cNvSpPr txBox="1"/>
            <p:nvPr/>
          </p:nvSpPr>
          <p:spPr>
            <a:xfrm>
              <a:off x="6771162" y="5242736"/>
              <a:ext cx="2041160" cy="755015"/>
            </a:xfrm>
            <a:prstGeom prst="rect">
              <a:avLst/>
            </a:prstGeom>
            <a:noFill/>
            <a:ln w="12700">
              <a:solidFill>
                <a:schemeClr val="accent6"/>
              </a:solidFill>
            </a:ln>
          </p:spPr>
          <p:txBody>
            <a:bodyPr wrap="square" lIns="0" tIns="0" rIns="0" bIns="0" rtlCol="0">
              <a:normAutofit/>
            </a:bodyPr>
            <a:lstStyle/>
            <a:p>
              <a:endParaRPr lang="en-US"/>
            </a:p>
          </p:txBody>
        </p:sp>
        <p:pic>
          <p:nvPicPr>
            <p:cNvPr id="29" name="Picture 28">
              <a:extLst>
                <a:ext uri="{FF2B5EF4-FFF2-40B4-BE49-F238E27FC236}">
                  <a16:creationId xmlns:a16="http://schemas.microsoft.com/office/drawing/2014/main" id="{2F29B8F0-7C2D-834D-BE34-B37C8148A7FD}"/>
                </a:ext>
              </a:extLst>
            </p:cNvPr>
            <p:cNvPicPr>
              <a:picLocks noChangeAspect="1"/>
            </p:cNvPicPr>
            <p:nvPr/>
          </p:nvPicPr>
          <p:blipFill>
            <a:blip r:embed="rId6"/>
            <a:srcRect/>
            <a:stretch/>
          </p:blipFill>
          <p:spPr>
            <a:xfrm>
              <a:off x="307174" y="1271571"/>
              <a:ext cx="1060462" cy="1322073"/>
            </a:xfrm>
            <a:prstGeom prst="rect">
              <a:avLst/>
            </a:prstGeom>
          </p:spPr>
        </p:pic>
        <p:pic>
          <p:nvPicPr>
            <p:cNvPr id="30" name="Picture 29">
              <a:extLst>
                <a:ext uri="{FF2B5EF4-FFF2-40B4-BE49-F238E27FC236}">
                  <a16:creationId xmlns:a16="http://schemas.microsoft.com/office/drawing/2014/main" id="{D1C36DDA-810E-F942-805E-44DB16E9B987}"/>
                </a:ext>
              </a:extLst>
            </p:cNvPr>
            <p:cNvPicPr>
              <a:picLocks noChangeAspect="1"/>
            </p:cNvPicPr>
            <p:nvPr/>
          </p:nvPicPr>
          <p:blipFill>
            <a:blip r:embed="rId7"/>
            <a:srcRect/>
            <a:stretch/>
          </p:blipFill>
          <p:spPr>
            <a:xfrm>
              <a:off x="8115265" y="1210099"/>
              <a:ext cx="548545" cy="1475253"/>
            </a:xfrm>
            <a:prstGeom prst="rect">
              <a:avLst/>
            </a:prstGeom>
          </p:spPr>
        </p:pic>
      </p:grpSp>
      <p:sp>
        <p:nvSpPr>
          <p:cNvPr id="3" name="Rectangle 2">
            <a:extLst>
              <a:ext uri="{FF2B5EF4-FFF2-40B4-BE49-F238E27FC236}">
                <a16:creationId xmlns:a16="http://schemas.microsoft.com/office/drawing/2014/main" id="{022CAAB5-2625-5A4E-8624-0E0A3E2F9914}"/>
              </a:ext>
            </a:extLst>
          </p:cNvPr>
          <p:cNvSpPr/>
          <p:nvPr/>
        </p:nvSpPr>
        <p:spPr>
          <a:xfrm>
            <a:off x="95416" y="1210099"/>
            <a:ext cx="8937266" cy="4864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knight" descr="A person wearing a garment&#10;&#10;Description automatically generated with low confidence">
            <a:extLst>
              <a:ext uri="{FF2B5EF4-FFF2-40B4-BE49-F238E27FC236}">
                <a16:creationId xmlns:a16="http://schemas.microsoft.com/office/drawing/2014/main" id="{0A168F1E-833E-7A40-AA89-928C77BBDE0C}"/>
              </a:ext>
            </a:extLst>
          </p:cNvPr>
          <p:cNvPicPr>
            <a:picLocks noGrp="1" noChangeAspect="1"/>
          </p:cNvPicPr>
          <p:nvPr>
            <p:ph sz="half" idx="2"/>
          </p:nvPr>
        </p:nvPicPr>
        <p:blipFill>
          <a:blip r:embed="rId4"/>
          <a:stretch>
            <a:fillRect/>
          </a:stretch>
        </p:blipFill>
        <p:spPr>
          <a:xfrm>
            <a:off x="6017391" y="1303338"/>
            <a:ext cx="2298836" cy="4638480"/>
          </a:xfrm>
        </p:spPr>
      </p:pic>
      <p:sp>
        <p:nvSpPr>
          <p:cNvPr id="8" name="TextBox 7">
            <a:extLst>
              <a:ext uri="{FF2B5EF4-FFF2-40B4-BE49-F238E27FC236}">
                <a16:creationId xmlns:a16="http://schemas.microsoft.com/office/drawing/2014/main" id="{C778345F-925D-A943-B766-6EA10DCD7261}"/>
              </a:ext>
            </a:extLst>
          </p:cNvPr>
          <p:cNvSpPr txBox="1"/>
          <p:nvPr/>
        </p:nvSpPr>
        <p:spPr>
          <a:xfrm>
            <a:off x="372932" y="1644915"/>
            <a:ext cx="4476584" cy="4113639"/>
          </a:xfrm>
          <a:prstGeom prst="rect">
            <a:avLst/>
          </a:prstGeom>
          <a:noFill/>
        </p:spPr>
        <p:txBody>
          <a:bodyPr wrap="square" lIns="0" tIns="0" rIns="0" bIns="0" rtlCol="0">
            <a:noAutofit/>
          </a:bodyPr>
          <a:lstStyle/>
          <a:p>
            <a:r>
              <a:rPr lang="en-US" sz="2600">
                <a:solidFill>
                  <a:schemeClr val="tx2"/>
                </a:solidFill>
                <a:ea typeface="Calibri" panose="020F0502020204030204" pitchFamily="34" charset="0"/>
              </a:rPr>
              <a:t>Create a map that illustrates how a </a:t>
            </a:r>
            <a:r>
              <a:rPr lang="en-US" sz="2600" b="1">
                <a:solidFill>
                  <a:schemeClr val="tx2"/>
                </a:solidFill>
                <a:ea typeface="Calibri" panose="020F0502020204030204" pitchFamily="34" charset="0"/>
              </a:rPr>
              <a:t>customer</a:t>
            </a:r>
            <a:r>
              <a:rPr lang="en-US" sz="2600">
                <a:solidFill>
                  <a:schemeClr val="tx2"/>
                </a:solidFill>
                <a:ea typeface="Calibri" panose="020F0502020204030204" pitchFamily="34" charset="0"/>
              </a:rPr>
              <a:t> and </a:t>
            </a:r>
            <a:r>
              <a:rPr lang="en-US" sz="2600" b="1">
                <a:solidFill>
                  <a:schemeClr val="tx2"/>
                </a:solidFill>
                <a:ea typeface="Calibri" panose="020F0502020204030204" pitchFamily="34" charset="0"/>
              </a:rPr>
              <a:t>employee(s) </a:t>
            </a:r>
            <a:r>
              <a:rPr lang="en-US" sz="2600">
                <a:solidFill>
                  <a:schemeClr val="tx2"/>
                </a:solidFill>
                <a:ea typeface="Calibri" panose="020F0502020204030204" pitchFamily="34" charset="0"/>
              </a:rPr>
              <a:t>would use </a:t>
            </a:r>
            <a:br>
              <a:rPr lang="en-US" sz="2600">
                <a:solidFill>
                  <a:schemeClr val="tx2"/>
                </a:solidFill>
                <a:ea typeface="Calibri" panose="020F0502020204030204" pitchFamily="34" charset="0"/>
              </a:rPr>
            </a:br>
            <a:r>
              <a:rPr lang="en-US" sz="2600">
                <a:solidFill>
                  <a:schemeClr val="tx2"/>
                </a:solidFill>
                <a:ea typeface="Calibri" panose="020F0502020204030204" pitchFamily="34" charset="0"/>
              </a:rPr>
              <a:t>your website. </a:t>
            </a:r>
          </a:p>
          <a:p>
            <a:endParaRPr lang="en-US" sz="2600">
              <a:solidFill>
                <a:schemeClr val="tx2"/>
              </a:solidFill>
              <a:ea typeface="Calibri" panose="020F0502020204030204" pitchFamily="34" charset="0"/>
            </a:endParaRPr>
          </a:p>
          <a:p>
            <a:r>
              <a:rPr lang="en-US" sz="2600">
                <a:solidFill>
                  <a:schemeClr val="tx2"/>
                </a:solidFill>
                <a:ea typeface="Calibri" panose="020F0502020204030204" pitchFamily="34" charset="0"/>
              </a:rPr>
              <a:t>Be sure to apply what you have learned to make your new business’s website as safe and secure as possible.</a:t>
            </a:r>
          </a:p>
        </p:txBody>
      </p:sp>
      <p:sp>
        <p:nvSpPr>
          <p:cNvPr id="4" name="Title 3">
            <a:extLst>
              <a:ext uri="{FF2B5EF4-FFF2-40B4-BE49-F238E27FC236}">
                <a16:creationId xmlns:a16="http://schemas.microsoft.com/office/drawing/2014/main" id="{C90479D1-2515-4F45-9343-EA79594FEAAE}"/>
              </a:ext>
            </a:extLst>
          </p:cNvPr>
          <p:cNvSpPr>
            <a:spLocks noGrp="1"/>
          </p:cNvSpPr>
          <p:nvPr>
            <p:ph type="title"/>
          </p:nvPr>
        </p:nvSpPr>
        <p:spPr/>
        <p:txBody>
          <a:bodyPr/>
          <a:lstStyle/>
          <a:p>
            <a:r>
              <a:rPr lang="en-US"/>
              <a:t>How will you protect your website?</a:t>
            </a:r>
          </a:p>
        </p:txBody>
      </p:sp>
    </p:spTree>
    <p:extLst>
      <p:ext uri="{BB962C8B-B14F-4D97-AF65-F5344CB8AC3E}">
        <p14:creationId xmlns:p14="http://schemas.microsoft.com/office/powerpoint/2010/main" val="1020653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3" grpId="0" animBg="1"/>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hape, circle&#10;&#10;Description automatically generated">
            <a:extLst>
              <a:ext uri="{FF2B5EF4-FFF2-40B4-BE49-F238E27FC236}">
                <a16:creationId xmlns:a16="http://schemas.microsoft.com/office/drawing/2014/main" id="{E6E3900C-F00F-DF4A-B598-62C0675E0A4C}"/>
              </a:ext>
            </a:extLst>
          </p:cNvPr>
          <p:cNvPicPr>
            <a:picLocks noChangeAspect="1"/>
          </p:cNvPicPr>
          <p:nvPr/>
        </p:nvPicPr>
        <p:blipFill>
          <a:blip r:embed="rId3"/>
          <a:stretch>
            <a:fillRect/>
          </a:stretch>
        </p:blipFill>
        <p:spPr>
          <a:xfrm>
            <a:off x="1316736" y="1693017"/>
            <a:ext cx="6510528" cy="3786505"/>
          </a:xfrm>
          <a:prstGeom prst="rect">
            <a:avLst/>
          </a:prstGeom>
        </p:spPr>
      </p:pic>
      <p:sp>
        <p:nvSpPr>
          <p:cNvPr id="4" name="Title 3">
            <a:extLst>
              <a:ext uri="{FF2B5EF4-FFF2-40B4-BE49-F238E27FC236}">
                <a16:creationId xmlns:a16="http://schemas.microsoft.com/office/drawing/2014/main" id="{83D1B1EA-2A54-A14B-A7EE-E7E702B9073F}"/>
              </a:ext>
            </a:extLst>
          </p:cNvPr>
          <p:cNvSpPr>
            <a:spLocks noGrp="1"/>
          </p:cNvSpPr>
          <p:nvPr>
            <p:ph type="title"/>
          </p:nvPr>
        </p:nvSpPr>
        <p:spPr/>
        <p:txBody>
          <a:bodyPr/>
          <a:lstStyle/>
          <a:p>
            <a:r>
              <a:rPr lang="en-US"/>
              <a:t>Pair – Share – Suggest</a:t>
            </a:r>
          </a:p>
        </p:txBody>
      </p:sp>
      <p:sp>
        <p:nvSpPr>
          <p:cNvPr id="9" name="Content Placeholder 8">
            <a:extLst>
              <a:ext uri="{FF2B5EF4-FFF2-40B4-BE49-F238E27FC236}">
                <a16:creationId xmlns:a16="http://schemas.microsoft.com/office/drawing/2014/main" id="{79C76714-3CE7-9F45-8F72-15335491DB89}"/>
              </a:ext>
            </a:extLst>
          </p:cNvPr>
          <p:cNvSpPr>
            <a:spLocks noGrp="1"/>
          </p:cNvSpPr>
          <p:nvPr>
            <p:ph sz="half" idx="1"/>
          </p:nvPr>
        </p:nvSpPr>
        <p:spPr>
          <a:xfrm>
            <a:off x="2163917" y="2762450"/>
            <a:ext cx="4816166" cy="1718110"/>
          </a:xfrm>
          <a:noFill/>
        </p:spPr>
        <p:txBody>
          <a:bodyPr>
            <a:noAutofit/>
          </a:bodyPr>
          <a:lstStyle/>
          <a:p>
            <a:pPr marL="0" indent="0" algn="ctr">
              <a:buNone/>
            </a:pPr>
            <a:r>
              <a:rPr lang="en-US" sz="2600">
                <a:ea typeface="Calibri" panose="020F0502020204030204" pitchFamily="34" charset="0"/>
              </a:rPr>
              <a:t>What is one way that </a:t>
            </a:r>
            <a:br>
              <a:rPr lang="en-US" sz="2600">
                <a:ea typeface="Calibri" panose="020F0502020204030204" pitchFamily="34" charset="0"/>
              </a:rPr>
            </a:br>
            <a:r>
              <a:rPr lang="en-US" sz="2600">
                <a:ea typeface="Calibri" panose="020F0502020204030204" pitchFamily="34" charset="0"/>
              </a:rPr>
              <a:t>your peers could make their security map even stronger?</a:t>
            </a:r>
            <a:endParaRPr lang="en-US" sz="2600"/>
          </a:p>
        </p:txBody>
      </p:sp>
    </p:spTree>
    <p:extLst>
      <p:ext uri="{BB962C8B-B14F-4D97-AF65-F5344CB8AC3E}">
        <p14:creationId xmlns:p14="http://schemas.microsoft.com/office/powerpoint/2010/main" val="25124746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92CF953-D46D-A94A-9876-C5019A31D149}"/>
              </a:ext>
            </a:extLst>
          </p:cNvPr>
          <p:cNvSpPr>
            <a:spLocks noGrp="1"/>
          </p:cNvSpPr>
          <p:nvPr>
            <p:ph sz="half" idx="1"/>
          </p:nvPr>
        </p:nvSpPr>
        <p:spPr>
          <a:xfrm>
            <a:off x="346075" y="1742173"/>
            <a:ext cx="4071921" cy="3137835"/>
          </a:xfrm>
        </p:spPr>
        <p:txBody>
          <a:bodyPr>
            <a:normAutofit/>
          </a:bodyPr>
          <a:lstStyle/>
          <a:p>
            <a:pPr marL="0" marR="0" lvl="0" indent="0">
              <a:lnSpc>
                <a:spcPct val="107000"/>
              </a:lnSpc>
              <a:spcBef>
                <a:spcPts val="0"/>
              </a:spcBef>
              <a:spcAft>
                <a:spcPts val="800"/>
              </a:spcAft>
              <a:buNone/>
            </a:pPr>
            <a:r>
              <a:rPr lang="en-US" sz="2600">
                <a:ea typeface="Calibri" panose="020F0502020204030204" pitchFamily="34" charset="0"/>
                <a:cs typeface="Times New Roman" panose="02020603050405020304" pitchFamily="18" charset="0"/>
              </a:rPr>
              <a:t>How can you apply the concepts you have learned over these two class sessions to help your personal data </a:t>
            </a:r>
            <a:br>
              <a:rPr lang="en-US" sz="2600">
                <a:ea typeface="Calibri" panose="020F0502020204030204" pitchFamily="34" charset="0"/>
                <a:cs typeface="Times New Roman" panose="02020603050405020304" pitchFamily="18" charset="0"/>
              </a:rPr>
            </a:br>
            <a:r>
              <a:rPr lang="en-US" sz="2600">
                <a:ea typeface="Calibri" panose="020F0502020204030204" pitchFamily="34" charset="0"/>
                <a:cs typeface="Times New Roman" panose="02020603050405020304" pitchFamily="18" charset="0"/>
              </a:rPr>
              <a:t>stay safe online?</a:t>
            </a:r>
            <a:endParaRPr lang="en-US" sz="2600">
              <a:latin typeface="Calibri" panose="020F0502020204030204" pitchFamily="34" charset="0"/>
              <a:ea typeface="Calibri" panose="020F0502020204030204" pitchFamily="34" charset="0"/>
              <a:cs typeface="Times New Roman" panose="02020603050405020304" pitchFamily="18" charset="0"/>
            </a:endParaRPr>
          </a:p>
        </p:txBody>
      </p:sp>
      <p:sp>
        <p:nvSpPr>
          <p:cNvPr id="4" name="Title 3">
            <a:extLst>
              <a:ext uri="{FF2B5EF4-FFF2-40B4-BE49-F238E27FC236}">
                <a16:creationId xmlns:a16="http://schemas.microsoft.com/office/drawing/2014/main" id="{C76D1005-8443-E640-9043-8AF6B6C83250}"/>
              </a:ext>
            </a:extLst>
          </p:cNvPr>
          <p:cNvSpPr>
            <a:spLocks noGrp="1"/>
          </p:cNvSpPr>
          <p:nvPr>
            <p:ph type="title"/>
          </p:nvPr>
        </p:nvSpPr>
        <p:spPr/>
        <p:txBody>
          <a:bodyPr/>
          <a:lstStyle/>
          <a:p>
            <a:r>
              <a:rPr lang="en-US" sz="3600">
                <a:ea typeface="Calibri" panose="020F0502020204030204" pitchFamily="34" charset="0"/>
              </a:rPr>
              <a:t>Reflection</a:t>
            </a:r>
            <a:endParaRPr lang="en-US"/>
          </a:p>
        </p:txBody>
      </p:sp>
      <p:pic>
        <p:nvPicPr>
          <p:cNvPr id="7" name="Picture 6">
            <a:extLst>
              <a:ext uri="{FF2B5EF4-FFF2-40B4-BE49-F238E27FC236}">
                <a16:creationId xmlns:a16="http://schemas.microsoft.com/office/drawing/2014/main" id="{375EA75A-E74C-DB4D-99B5-35BFFD6BD576}"/>
              </a:ext>
            </a:extLst>
          </p:cNvPr>
          <p:cNvPicPr>
            <a:picLocks noChangeAspect="1"/>
          </p:cNvPicPr>
          <p:nvPr/>
        </p:nvPicPr>
        <p:blipFill>
          <a:blip r:embed="rId3"/>
          <a:srcRect/>
          <a:stretch/>
        </p:blipFill>
        <p:spPr>
          <a:xfrm>
            <a:off x="3383678" y="2452909"/>
            <a:ext cx="5414246" cy="3471961"/>
          </a:xfrm>
          <a:prstGeom prst="rect">
            <a:avLst/>
          </a:prstGeom>
        </p:spPr>
      </p:pic>
    </p:spTree>
    <p:extLst>
      <p:ext uri="{BB962C8B-B14F-4D97-AF65-F5344CB8AC3E}">
        <p14:creationId xmlns:p14="http://schemas.microsoft.com/office/powerpoint/2010/main" val="23794764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AA62DC-C452-8449-A7A2-992C998BF52D}"/>
              </a:ext>
            </a:extLst>
          </p:cNvPr>
          <p:cNvSpPr>
            <a:spLocks noGrp="1"/>
          </p:cNvSpPr>
          <p:nvPr>
            <p:ph type="title"/>
          </p:nvPr>
        </p:nvSpPr>
        <p:spPr/>
        <p:txBody>
          <a:bodyPr/>
          <a:lstStyle/>
          <a:p>
            <a:r>
              <a:rPr lang="en-US"/>
              <a:t>What do </a:t>
            </a:r>
            <a:r>
              <a:rPr lang="en-US" i="1"/>
              <a:t>you</a:t>
            </a:r>
            <a:r>
              <a:rPr lang="en-US"/>
              <a:t> use the internet for?</a:t>
            </a:r>
          </a:p>
        </p:txBody>
      </p:sp>
      <p:pic>
        <p:nvPicPr>
          <p:cNvPr id="9" name="Picture 8" descr="Icon&#10;&#10;Description automatically generated">
            <a:extLst>
              <a:ext uri="{FF2B5EF4-FFF2-40B4-BE49-F238E27FC236}">
                <a16:creationId xmlns:a16="http://schemas.microsoft.com/office/drawing/2014/main" id="{D393B9E0-B34E-B54B-B668-2C212E988083}"/>
              </a:ext>
            </a:extLst>
          </p:cNvPr>
          <p:cNvPicPr>
            <a:picLocks noChangeAspect="1"/>
          </p:cNvPicPr>
          <p:nvPr/>
        </p:nvPicPr>
        <p:blipFill>
          <a:blip r:embed="rId3"/>
          <a:stretch>
            <a:fillRect/>
          </a:stretch>
        </p:blipFill>
        <p:spPr>
          <a:xfrm>
            <a:off x="336550" y="1295400"/>
            <a:ext cx="8470900" cy="4724400"/>
          </a:xfrm>
          <a:prstGeom prst="rect">
            <a:avLst/>
          </a:prstGeom>
        </p:spPr>
      </p:pic>
    </p:spTree>
    <p:extLst>
      <p:ext uri="{BB962C8B-B14F-4D97-AF65-F5344CB8AC3E}">
        <p14:creationId xmlns:p14="http://schemas.microsoft.com/office/powerpoint/2010/main" val="15638385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ext, electronics&#10;&#10;Description automatically generated">
            <a:extLst>
              <a:ext uri="{FF2B5EF4-FFF2-40B4-BE49-F238E27FC236}">
                <a16:creationId xmlns:a16="http://schemas.microsoft.com/office/drawing/2014/main" id="{71F922C5-B672-5848-AC0F-47441D3FD295}"/>
              </a:ext>
            </a:extLst>
          </p:cNvPr>
          <p:cNvPicPr>
            <a:picLocks noChangeAspect="1"/>
          </p:cNvPicPr>
          <p:nvPr/>
        </p:nvPicPr>
        <p:blipFill>
          <a:blip r:embed="rId3"/>
          <a:stretch>
            <a:fillRect/>
          </a:stretch>
        </p:blipFill>
        <p:spPr>
          <a:xfrm>
            <a:off x="6287008" y="1494803"/>
            <a:ext cx="1727200" cy="4178300"/>
          </a:xfrm>
          <a:prstGeom prst="rect">
            <a:avLst/>
          </a:prstGeom>
        </p:spPr>
      </p:pic>
      <p:sp>
        <p:nvSpPr>
          <p:cNvPr id="12" name="Content Placeholder 3">
            <a:extLst>
              <a:ext uri="{FF2B5EF4-FFF2-40B4-BE49-F238E27FC236}">
                <a16:creationId xmlns:a16="http://schemas.microsoft.com/office/drawing/2014/main" id="{F65687DD-1040-FC43-9477-4D5345CEA5A0}"/>
              </a:ext>
            </a:extLst>
          </p:cNvPr>
          <p:cNvSpPr txBox="1">
            <a:spLocks/>
          </p:cNvSpPr>
          <p:nvPr/>
        </p:nvSpPr>
        <p:spPr>
          <a:xfrm>
            <a:off x="345424" y="1724378"/>
            <a:ext cx="4687626" cy="3948725"/>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200"/>
              </a:spcAft>
              <a:buClr>
                <a:schemeClr val="tx1"/>
              </a:buClr>
              <a:buFont typeface="Arial" panose="020B0604020202020204" pitchFamily="34" charset="0"/>
              <a:buChar char="•"/>
              <a:defRPr sz="2000" kern="1200" baseline="0">
                <a:solidFill>
                  <a:schemeClr val="tx2"/>
                </a:solidFill>
                <a:latin typeface="Arial" panose="020B0604020202020204" pitchFamily="34" charset="0"/>
                <a:ea typeface="+mn-ea"/>
                <a:cs typeface="Arial" panose="020B0604020202020204" pitchFamily="34" charset="0"/>
              </a:defRPr>
            </a:lvl1pPr>
            <a:lvl2pPr marL="502920" indent="-228600" algn="l" defTabSz="914400" rtl="0" eaLnBrk="1" latinLnBrk="0" hangingPunct="1">
              <a:lnSpc>
                <a:spcPct val="100000"/>
              </a:lnSpc>
              <a:spcBef>
                <a:spcPts val="500"/>
              </a:spcBef>
              <a:spcAft>
                <a:spcPts val="200"/>
              </a:spcAft>
              <a:buClr>
                <a:schemeClr val="tx1"/>
              </a:buClr>
              <a:buSzPct val="70000"/>
              <a:buFont typeface="Courier New" panose="02070309020205020404" pitchFamily="49" charset="0"/>
              <a:buChar char="o"/>
              <a:defRPr sz="1800" kern="1200">
                <a:solidFill>
                  <a:schemeClr val="tx2"/>
                </a:solidFill>
                <a:latin typeface="Arial" panose="020B0604020202020204" pitchFamily="34" charset="0"/>
                <a:ea typeface="+mn-ea"/>
                <a:cs typeface="Arial" panose="020B0604020202020204" pitchFamily="34" charset="0"/>
              </a:defRPr>
            </a:lvl2pPr>
            <a:lvl3pPr marL="777240" indent="-228600" algn="l" defTabSz="914400" rtl="0" eaLnBrk="1" latinLnBrk="0" hangingPunct="1">
              <a:lnSpc>
                <a:spcPct val="100000"/>
              </a:lnSpc>
              <a:spcBef>
                <a:spcPts val="500"/>
              </a:spcBef>
              <a:buSzPct val="75000"/>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3pPr>
            <a:lvl4pPr marL="1051560" indent="-228600" algn="l" defTabSz="914400" rtl="0" eaLnBrk="1" latinLnBrk="0" hangingPunct="1">
              <a:lnSpc>
                <a:spcPct val="100000"/>
              </a:lnSpc>
              <a:spcBef>
                <a:spcPts val="500"/>
              </a:spcBef>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1325880" indent="-228600" algn="l" defTabSz="914400" rtl="0" eaLnBrk="1" latinLnBrk="0" hangingPunct="1">
              <a:lnSpc>
                <a:spcPct val="100000"/>
              </a:lnSpc>
              <a:spcBef>
                <a:spcPts val="500"/>
              </a:spcBef>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a:solidFill>
                  <a:schemeClr val="accent3"/>
                </a:solidFill>
                <a:ea typeface="Calibri" panose="020F0502020204030204" pitchFamily="34" charset="0"/>
              </a:rPr>
              <a:t>Data left behind can include: </a:t>
            </a:r>
            <a:r>
              <a:rPr lang="en-US" sz="2600">
                <a:ea typeface="Calibri" panose="020F0502020204030204" pitchFamily="34" charset="0"/>
              </a:rPr>
              <a:t>Name, email address, location, personal devices used, advertisements clicked, songs downloaded, pictures posted, websites visited, credit card numbers, bank account information, mailing address, phone number… and more!</a:t>
            </a:r>
            <a:endParaRPr lang="en-US" sz="2600"/>
          </a:p>
        </p:txBody>
      </p:sp>
      <p:pic>
        <p:nvPicPr>
          <p:cNvPr id="7" name="Content Placeholder 6" descr="Text&#10;&#10;Description automatically generated">
            <a:extLst>
              <a:ext uri="{FF2B5EF4-FFF2-40B4-BE49-F238E27FC236}">
                <a16:creationId xmlns:a16="http://schemas.microsoft.com/office/drawing/2014/main" id="{A048CED3-BD12-1648-9D3A-C388FF517183}"/>
              </a:ext>
            </a:extLst>
          </p:cNvPr>
          <p:cNvPicPr>
            <a:picLocks noGrp="1" noChangeAspect="1"/>
          </p:cNvPicPr>
          <p:nvPr>
            <p:ph idx="1"/>
          </p:nvPr>
        </p:nvPicPr>
        <p:blipFill rotWithShape="1">
          <a:blip r:embed="rId4"/>
          <a:srcRect l="-36701" t="2983" r="4764"/>
          <a:stretch/>
        </p:blipFill>
        <p:spPr>
          <a:xfrm>
            <a:off x="137160" y="1190167"/>
            <a:ext cx="9006840" cy="4915587"/>
          </a:xfrm>
        </p:spPr>
      </p:pic>
      <p:sp>
        <p:nvSpPr>
          <p:cNvPr id="4" name="Title 3">
            <a:extLst>
              <a:ext uri="{FF2B5EF4-FFF2-40B4-BE49-F238E27FC236}">
                <a16:creationId xmlns:a16="http://schemas.microsoft.com/office/drawing/2014/main" id="{14B6D7EF-2428-8D47-BE28-1468FA50CC62}"/>
              </a:ext>
            </a:extLst>
          </p:cNvPr>
          <p:cNvSpPr>
            <a:spLocks noGrp="1"/>
          </p:cNvSpPr>
          <p:nvPr>
            <p:ph type="title"/>
          </p:nvPr>
        </p:nvSpPr>
        <p:spPr/>
        <p:txBody>
          <a:bodyPr/>
          <a:lstStyle/>
          <a:p>
            <a:r>
              <a:rPr lang="en-US"/>
              <a:t>Digital Footprint</a:t>
            </a:r>
          </a:p>
        </p:txBody>
      </p:sp>
    </p:spTree>
    <p:extLst>
      <p:ext uri="{BB962C8B-B14F-4D97-AF65-F5344CB8AC3E}">
        <p14:creationId xmlns:p14="http://schemas.microsoft.com/office/powerpoint/2010/main" val="88870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534765-2E50-D149-ABD2-2361F67DD8CD}"/>
              </a:ext>
            </a:extLst>
          </p:cNvPr>
          <p:cNvSpPr>
            <a:spLocks noGrp="1"/>
          </p:cNvSpPr>
          <p:nvPr>
            <p:ph type="title"/>
          </p:nvPr>
        </p:nvSpPr>
        <p:spPr/>
        <p:txBody>
          <a:bodyPr/>
          <a:lstStyle/>
          <a:p>
            <a:r>
              <a:rPr lang="en-US"/>
              <a:t>Create a Company</a:t>
            </a:r>
          </a:p>
        </p:txBody>
      </p:sp>
      <p:grpSp>
        <p:nvGrpSpPr>
          <p:cNvPr id="21" name="everything">
            <a:extLst>
              <a:ext uri="{FF2B5EF4-FFF2-40B4-BE49-F238E27FC236}">
                <a16:creationId xmlns:a16="http://schemas.microsoft.com/office/drawing/2014/main" id="{2963F84B-AB27-CB44-A506-11931EF27564}"/>
              </a:ext>
            </a:extLst>
          </p:cNvPr>
          <p:cNvGrpSpPr/>
          <p:nvPr/>
        </p:nvGrpSpPr>
        <p:grpSpPr>
          <a:xfrm>
            <a:off x="505580" y="1306639"/>
            <a:ext cx="8250525" cy="4723900"/>
            <a:chOff x="505580" y="1306639"/>
            <a:chExt cx="8250525" cy="4723900"/>
          </a:xfrm>
        </p:grpSpPr>
        <p:pic>
          <p:nvPicPr>
            <p:cNvPr id="20" name="mobile phone">
              <a:extLst>
                <a:ext uri="{FF2B5EF4-FFF2-40B4-BE49-F238E27FC236}">
                  <a16:creationId xmlns:a16="http://schemas.microsoft.com/office/drawing/2014/main" id="{6E2147F7-CB08-D549-B6DF-CE8D44192EFC}"/>
                </a:ext>
              </a:extLst>
            </p:cNvPr>
            <p:cNvPicPr>
              <a:picLocks noChangeAspect="1" noChangeArrowheads="1"/>
            </p:cNvPicPr>
            <p:nvPr/>
          </p:nvPicPr>
          <p:blipFill rotWithShape="1">
            <a:blip r:embed="rId3"/>
            <a:srcRect l="15704" r="27404"/>
            <a:stretch/>
          </p:blipFill>
          <p:spPr bwMode="auto">
            <a:xfrm>
              <a:off x="5448045" y="4390176"/>
              <a:ext cx="1399857" cy="1640363"/>
            </a:xfrm>
            <a:prstGeom prst="rect">
              <a:avLst/>
            </a:prstGeom>
            <a:noFill/>
            <a:extLst>
              <a:ext uri="{909E8E84-426E-40DD-AFC4-6F175D3DCCD1}">
                <a14:hiddenFill xmlns:a14="http://schemas.microsoft.com/office/drawing/2010/main">
                  <a:solidFill>
                    <a:srgbClr val="FFFFFF"/>
                  </a:solidFill>
                </a14:hiddenFill>
              </a:ext>
            </a:extLst>
          </p:spPr>
        </p:pic>
        <p:pic>
          <p:nvPicPr>
            <p:cNvPr id="9" name="vintage radio">
              <a:extLst>
                <a:ext uri="{FF2B5EF4-FFF2-40B4-BE49-F238E27FC236}">
                  <a16:creationId xmlns:a16="http://schemas.microsoft.com/office/drawing/2014/main" id="{AB811693-4534-424B-8F1F-D3B1E8DECB49}"/>
                </a:ext>
              </a:extLst>
            </p:cNvPr>
            <p:cNvPicPr>
              <a:picLocks noChangeAspect="1" noChangeArrowheads="1"/>
            </p:cNvPicPr>
            <p:nvPr/>
          </p:nvPicPr>
          <p:blipFill rotWithShape="1">
            <a:blip r:embed="rId4"/>
            <a:srcRect t="35686" r="25578"/>
            <a:stretch/>
          </p:blipFill>
          <p:spPr bwMode="auto">
            <a:xfrm>
              <a:off x="6456185" y="1589147"/>
              <a:ext cx="2299920" cy="1325019"/>
            </a:xfrm>
            <a:prstGeom prst="rect">
              <a:avLst/>
            </a:prstGeom>
            <a:noFill/>
            <a:extLst>
              <a:ext uri="{909E8E84-426E-40DD-AFC4-6F175D3DCCD1}">
                <a14:hiddenFill xmlns:a14="http://schemas.microsoft.com/office/drawing/2010/main">
                  <a:solidFill>
                    <a:srgbClr val="FFFFFF"/>
                  </a:solidFill>
                </a14:hiddenFill>
              </a:ext>
            </a:extLst>
          </p:spPr>
        </p:pic>
        <p:pic>
          <p:nvPicPr>
            <p:cNvPr id="13" name="vintage computer">
              <a:extLst>
                <a:ext uri="{FF2B5EF4-FFF2-40B4-BE49-F238E27FC236}">
                  <a16:creationId xmlns:a16="http://schemas.microsoft.com/office/drawing/2014/main" id="{5FD88F45-D848-674F-8A8B-7DA13839F269}"/>
                </a:ext>
              </a:extLst>
            </p:cNvPr>
            <p:cNvPicPr>
              <a:picLocks noChangeAspect="1" noChangeArrowheads="1"/>
            </p:cNvPicPr>
            <p:nvPr/>
          </p:nvPicPr>
          <p:blipFill rotWithShape="1">
            <a:blip r:embed="rId5"/>
            <a:srcRect t="25069" r="18510"/>
            <a:stretch/>
          </p:blipFill>
          <p:spPr bwMode="auto">
            <a:xfrm>
              <a:off x="2624020" y="4420099"/>
              <a:ext cx="2328075" cy="1426577"/>
            </a:xfrm>
            <a:prstGeom prst="rect">
              <a:avLst/>
            </a:prstGeom>
            <a:noFill/>
            <a:extLst>
              <a:ext uri="{909E8E84-426E-40DD-AFC4-6F175D3DCCD1}">
                <a14:hiddenFill xmlns:a14="http://schemas.microsoft.com/office/drawing/2010/main">
                  <a:solidFill>
                    <a:srgbClr val="FFFFFF"/>
                  </a:solidFill>
                </a14:hiddenFill>
              </a:ext>
            </a:extLst>
          </p:spPr>
        </p:pic>
        <p:pic>
          <p:nvPicPr>
            <p:cNvPr id="16" name="vintage camera">
              <a:extLst>
                <a:ext uri="{FF2B5EF4-FFF2-40B4-BE49-F238E27FC236}">
                  <a16:creationId xmlns:a16="http://schemas.microsoft.com/office/drawing/2014/main" id="{A6674CCC-72E4-9F42-A8C0-036D5C5B6DBE}"/>
                </a:ext>
              </a:extLst>
            </p:cNvPr>
            <p:cNvPicPr>
              <a:picLocks noChangeAspect="1"/>
            </p:cNvPicPr>
            <p:nvPr/>
          </p:nvPicPr>
          <p:blipFill rotWithShape="1">
            <a:blip r:embed="rId6"/>
            <a:srcRect l="60569" t="4745" r="6320" b="1070"/>
            <a:stretch/>
          </p:blipFill>
          <p:spPr>
            <a:xfrm>
              <a:off x="5021010" y="1412120"/>
              <a:ext cx="1171195" cy="3131370"/>
            </a:xfrm>
            <a:prstGeom prst="rect">
              <a:avLst/>
            </a:prstGeom>
          </p:spPr>
        </p:pic>
        <p:pic>
          <p:nvPicPr>
            <p:cNvPr id="10" name="iPod">
              <a:extLst>
                <a:ext uri="{FF2B5EF4-FFF2-40B4-BE49-F238E27FC236}">
                  <a16:creationId xmlns:a16="http://schemas.microsoft.com/office/drawing/2014/main" id="{0435A939-C5EF-CF4D-A732-21B6B56C6141}"/>
                </a:ext>
              </a:extLst>
            </p:cNvPr>
            <p:cNvPicPr>
              <a:picLocks noChangeAspect="1" noChangeArrowheads="1"/>
            </p:cNvPicPr>
            <p:nvPr/>
          </p:nvPicPr>
          <p:blipFill rotWithShape="1">
            <a:blip r:embed="rId7"/>
            <a:srcRect t="1947" b="-491"/>
            <a:stretch/>
          </p:blipFill>
          <p:spPr bwMode="auto">
            <a:xfrm>
              <a:off x="2321782" y="1306639"/>
              <a:ext cx="965106" cy="1426577"/>
            </a:xfrm>
            <a:prstGeom prst="rect">
              <a:avLst/>
            </a:prstGeom>
            <a:noFill/>
            <a:extLst>
              <a:ext uri="{909E8E84-426E-40DD-AFC4-6F175D3DCCD1}">
                <a14:hiddenFill xmlns:a14="http://schemas.microsoft.com/office/drawing/2010/main">
                  <a:solidFill>
                    <a:srgbClr val="FFFFFF"/>
                  </a:solidFill>
                </a14:hiddenFill>
              </a:ext>
            </a:extLst>
          </p:spPr>
        </p:pic>
        <p:pic>
          <p:nvPicPr>
            <p:cNvPr id="12" name="notebook">
              <a:extLst>
                <a:ext uri="{FF2B5EF4-FFF2-40B4-BE49-F238E27FC236}">
                  <a16:creationId xmlns:a16="http://schemas.microsoft.com/office/drawing/2014/main" id="{B2112B85-90BF-5345-BF51-4532C59E0740}"/>
                </a:ext>
              </a:extLst>
            </p:cNvPr>
            <p:cNvPicPr>
              <a:picLocks noChangeAspect="1" noChangeArrowheads="1"/>
            </p:cNvPicPr>
            <p:nvPr/>
          </p:nvPicPr>
          <p:blipFill>
            <a:blip r:embed="rId8"/>
            <a:srcRect/>
            <a:stretch/>
          </p:blipFill>
          <p:spPr bwMode="auto">
            <a:xfrm>
              <a:off x="6734098" y="3015724"/>
              <a:ext cx="1730555" cy="1730555"/>
            </a:xfrm>
            <a:prstGeom prst="rect">
              <a:avLst/>
            </a:prstGeom>
            <a:noFill/>
            <a:extLst>
              <a:ext uri="{909E8E84-426E-40DD-AFC4-6F175D3DCCD1}">
                <a14:hiddenFill xmlns:a14="http://schemas.microsoft.com/office/drawing/2010/main">
                  <a:solidFill>
                    <a:srgbClr val="FFFFFF"/>
                  </a:solidFill>
                </a14:hiddenFill>
              </a:ext>
            </a:extLst>
          </p:spPr>
        </p:pic>
        <p:pic>
          <p:nvPicPr>
            <p:cNvPr id="14" name="Laptop">
              <a:extLst>
                <a:ext uri="{FF2B5EF4-FFF2-40B4-BE49-F238E27FC236}">
                  <a16:creationId xmlns:a16="http://schemas.microsoft.com/office/drawing/2014/main" id="{15F029F0-D168-354D-A756-FD11A124D12C}"/>
                </a:ext>
              </a:extLst>
            </p:cNvPr>
            <p:cNvPicPr>
              <a:picLocks noChangeAspect="1" noChangeArrowheads="1"/>
            </p:cNvPicPr>
            <p:nvPr/>
          </p:nvPicPr>
          <p:blipFill>
            <a:blip r:embed="rId9"/>
            <a:srcRect/>
            <a:stretch/>
          </p:blipFill>
          <p:spPr bwMode="auto">
            <a:xfrm>
              <a:off x="505580" y="2262861"/>
              <a:ext cx="1873679" cy="1480734"/>
            </a:xfrm>
            <a:prstGeom prst="rect">
              <a:avLst/>
            </a:prstGeom>
            <a:noFill/>
            <a:extLst>
              <a:ext uri="{909E8E84-426E-40DD-AFC4-6F175D3DCCD1}">
                <a14:hiddenFill xmlns:a14="http://schemas.microsoft.com/office/drawing/2010/main">
                  <a:solidFill>
                    <a:srgbClr val="FFFFFF"/>
                  </a:solidFill>
                </a14:hiddenFill>
              </a:ext>
            </a:extLst>
          </p:spPr>
        </p:pic>
        <p:pic>
          <p:nvPicPr>
            <p:cNvPr id="15" name="easel">
              <a:extLst>
                <a:ext uri="{FF2B5EF4-FFF2-40B4-BE49-F238E27FC236}">
                  <a16:creationId xmlns:a16="http://schemas.microsoft.com/office/drawing/2014/main" id="{AE311C06-CCDC-4746-8D61-B2B9E6A964D6}"/>
                </a:ext>
              </a:extLst>
            </p:cNvPr>
            <p:cNvPicPr>
              <a:picLocks noChangeAspect="1"/>
            </p:cNvPicPr>
            <p:nvPr/>
          </p:nvPicPr>
          <p:blipFill>
            <a:blip r:embed="rId10"/>
            <a:srcRect/>
            <a:stretch/>
          </p:blipFill>
          <p:spPr>
            <a:xfrm>
              <a:off x="2843488" y="2838286"/>
              <a:ext cx="1930523" cy="1286499"/>
            </a:xfrm>
            <a:prstGeom prst="rect">
              <a:avLst/>
            </a:prstGeom>
          </p:spPr>
        </p:pic>
        <p:pic>
          <p:nvPicPr>
            <p:cNvPr id="17" name="digital camera">
              <a:extLst>
                <a:ext uri="{FF2B5EF4-FFF2-40B4-BE49-F238E27FC236}">
                  <a16:creationId xmlns:a16="http://schemas.microsoft.com/office/drawing/2014/main" id="{6B19A326-EFFE-5A49-A8B5-1CF390777396}"/>
                </a:ext>
              </a:extLst>
            </p:cNvPr>
            <p:cNvPicPr>
              <a:picLocks noChangeAspect="1" noChangeArrowheads="1"/>
            </p:cNvPicPr>
            <p:nvPr/>
          </p:nvPicPr>
          <p:blipFill rotWithShape="1">
            <a:blip r:embed="rId11"/>
            <a:srcRect l="21408" t="16375" r="21312" b="21574"/>
            <a:stretch/>
          </p:blipFill>
          <p:spPr bwMode="auto">
            <a:xfrm>
              <a:off x="6986434" y="4836224"/>
              <a:ext cx="1399857" cy="1010452"/>
            </a:xfrm>
            <a:prstGeom prst="rect">
              <a:avLst/>
            </a:prstGeom>
            <a:noFill/>
            <a:extLst>
              <a:ext uri="{909E8E84-426E-40DD-AFC4-6F175D3DCCD1}">
                <a14:hiddenFill xmlns:a14="http://schemas.microsoft.com/office/drawing/2010/main">
                  <a:solidFill>
                    <a:srgbClr val="FFFFFF"/>
                  </a:solidFill>
                </a14:hiddenFill>
              </a:ext>
            </a:extLst>
          </p:spPr>
        </p:pic>
        <p:pic>
          <p:nvPicPr>
            <p:cNvPr id="18" name="Boombox">
              <a:extLst>
                <a:ext uri="{FF2B5EF4-FFF2-40B4-BE49-F238E27FC236}">
                  <a16:creationId xmlns:a16="http://schemas.microsoft.com/office/drawing/2014/main" id="{1FA7A4FD-29CF-8B44-9BA2-CE3B5C511D70}"/>
                </a:ext>
              </a:extLst>
            </p:cNvPr>
            <p:cNvPicPr>
              <a:picLocks noChangeAspect="1" noChangeArrowheads="1"/>
            </p:cNvPicPr>
            <p:nvPr/>
          </p:nvPicPr>
          <p:blipFill rotWithShape="1">
            <a:blip r:embed="rId12"/>
            <a:srcRect l="8070" t="5892" r="5863" b="7917"/>
            <a:stretch/>
          </p:blipFill>
          <p:spPr bwMode="auto">
            <a:xfrm>
              <a:off x="508883" y="4231277"/>
              <a:ext cx="1812898" cy="1209894"/>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white box">
            <a:extLst>
              <a:ext uri="{FF2B5EF4-FFF2-40B4-BE49-F238E27FC236}">
                <a16:creationId xmlns:a16="http://schemas.microsoft.com/office/drawing/2014/main" id="{CE345E29-B5A1-2243-87A9-F3976C03589C}"/>
              </a:ext>
            </a:extLst>
          </p:cNvPr>
          <p:cNvSpPr/>
          <p:nvPr/>
        </p:nvSpPr>
        <p:spPr>
          <a:xfrm>
            <a:off x="0" y="1307690"/>
            <a:ext cx="9144000" cy="4680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pic>
        <p:nvPicPr>
          <p:cNvPr id="5" name="Picture 4" descr="Diagram&#10;&#10;Description automatically generated">
            <a:extLst>
              <a:ext uri="{FF2B5EF4-FFF2-40B4-BE49-F238E27FC236}">
                <a16:creationId xmlns:a16="http://schemas.microsoft.com/office/drawing/2014/main" id="{CA1E30E8-F17B-F1DC-B702-BF4A32F3A2BE}"/>
              </a:ext>
            </a:extLst>
          </p:cNvPr>
          <p:cNvPicPr>
            <a:picLocks noChangeAspect="1"/>
          </p:cNvPicPr>
          <p:nvPr/>
        </p:nvPicPr>
        <p:blipFill>
          <a:blip r:embed="rId13"/>
          <a:stretch>
            <a:fillRect/>
          </a:stretch>
        </p:blipFill>
        <p:spPr>
          <a:xfrm>
            <a:off x="623226" y="827461"/>
            <a:ext cx="7988300" cy="5575300"/>
          </a:xfrm>
          <a:prstGeom prst="rect">
            <a:avLst/>
          </a:prstGeom>
        </p:spPr>
      </p:pic>
    </p:spTree>
    <p:extLst>
      <p:ext uri="{BB962C8B-B14F-4D97-AF65-F5344CB8AC3E}">
        <p14:creationId xmlns:p14="http://schemas.microsoft.com/office/powerpoint/2010/main" val="22864838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921E3-26F1-0348-AFF3-E837550111FB}"/>
              </a:ext>
            </a:extLst>
          </p:cNvPr>
          <p:cNvSpPr>
            <a:spLocks noGrp="1"/>
          </p:cNvSpPr>
          <p:nvPr>
            <p:ph type="title"/>
          </p:nvPr>
        </p:nvSpPr>
        <p:spPr/>
        <p:txBody>
          <a:bodyPr/>
          <a:lstStyle/>
          <a:p>
            <a:r>
              <a:rPr lang="en-US"/>
              <a:t>Security Stations</a:t>
            </a:r>
          </a:p>
        </p:txBody>
      </p:sp>
      <p:sp>
        <p:nvSpPr>
          <p:cNvPr id="6" name="Rectangle 5">
            <a:extLst>
              <a:ext uri="{FF2B5EF4-FFF2-40B4-BE49-F238E27FC236}">
                <a16:creationId xmlns:a16="http://schemas.microsoft.com/office/drawing/2014/main" id="{644534A9-5A0A-3344-A763-F4C1E77E4D8D}"/>
              </a:ext>
            </a:extLst>
          </p:cNvPr>
          <p:cNvSpPr/>
          <p:nvPr/>
        </p:nvSpPr>
        <p:spPr>
          <a:xfrm>
            <a:off x="345424" y="3705726"/>
            <a:ext cx="2975292" cy="22811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F2E6230-E498-D241-ACF7-F7537440B79F}"/>
              </a:ext>
            </a:extLst>
          </p:cNvPr>
          <p:cNvSpPr/>
          <p:nvPr/>
        </p:nvSpPr>
        <p:spPr>
          <a:xfrm>
            <a:off x="345424" y="1347536"/>
            <a:ext cx="2975292" cy="228118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B82F975-D3F6-A246-BBCC-4C2213E17AE3}"/>
              </a:ext>
            </a:extLst>
          </p:cNvPr>
          <p:cNvSpPr/>
          <p:nvPr/>
        </p:nvSpPr>
        <p:spPr>
          <a:xfrm>
            <a:off x="3406258" y="3705726"/>
            <a:ext cx="2975292" cy="22811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C492538-75FD-704C-AFC9-C20683AA0874}"/>
              </a:ext>
            </a:extLst>
          </p:cNvPr>
          <p:cNvSpPr/>
          <p:nvPr/>
        </p:nvSpPr>
        <p:spPr>
          <a:xfrm>
            <a:off x="3406258" y="1347536"/>
            <a:ext cx="2975292" cy="22811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Graphical user interface, application&#10;&#10;Description automatically generated">
            <a:extLst>
              <a:ext uri="{FF2B5EF4-FFF2-40B4-BE49-F238E27FC236}">
                <a16:creationId xmlns:a16="http://schemas.microsoft.com/office/drawing/2014/main" id="{FB2587C9-1D98-8C44-B1ED-ECD763E9BCB3}"/>
              </a:ext>
            </a:extLst>
          </p:cNvPr>
          <p:cNvPicPr>
            <a:picLocks noChangeAspect="1"/>
          </p:cNvPicPr>
          <p:nvPr/>
        </p:nvPicPr>
        <p:blipFill>
          <a:blip r:embed="rId3"/>
          <a:stretch>
            <a:fillRect/>
          </a:stretch>
        </p:blipFill>
        <p:spPr>
          <a:xfrm>
            <a:off x="4497623" y="3792905"/>
            <a:ext cx="905208" cy="1598919"/>
          </a:xfrm>
          <a:prstGeom prst="rect">
            <a:avLst/>
          </a:prstGeom>
        </p:spPr>
      </p:pic>
      <p:pic>
        <p:nvPicPr>
          <p:cNvPr id="15" name="Picture 14" descr="Graphical user interface, text, application, chat or text message&#10;&#10;Description automatically generated with medium confidence">
            <a:extLst>
              <a:ext uri="{FF2B5EF4-FFF2-40B4-BE49-F238E27FC236}">
                <a16:creationId xmlns:a16="http://schemas.microsoft.com/office/drawing/2014/main" id="{16E4E1DC-300B-9043-A3B1-8CE29F1C3046}"/>
              </a:ext>
            </a:extLst>
          </p:cNvPr>
          <p:cNvPicPr>
            <a:picLocks noChangeAspect="1"/>
          </p:cNvPicPr>
          <p:nvPr/>
        </p:nvPicPr>
        <p:blipFill>
          <a:blip r:embed="rId4"/>
          <a:stretch>
            <a:fillRect/>
          </a:stretch>
        </p:blipFill>
        <p:spPr>
          <a:xfrm>
            <a:off x="1253294" y="1493903"/>
            <a:ext cx="1199397" cy="1662994"/>
          </a:xfrm>
          <a:prstGeom prst="rect">
            <a:avLst/>
          </a:prstGeom>
        </p:spPr>
      </p:pic>
      <p:pic>
        <p:nvPicPr>
          <p:cNvPr id="17" name="Picture 16" descr="A picture containing graphical user interface&#10;&#10;Description automatically generated">
            <a:extLst>
              <a:ext uri="{FF2B5EF4-FFF2-40B4-BE49-F238E27FC236}">
                <a16:creationId xmlns:a16="http://schemas.microsoft.com/office/drawing/2014/main" id="{85C04285-6256-594F-A49E-32CBCD1B242A}"/>
              </a:ext>
            </a:extLst>
          </p:cNvPr>
          <p:cNvPicPr>
            <a:picLocks noChangeAspect="1"/>
          </p:cNvPicPr>
          <p:nvPr/>
        </p:nvPicPr>
        <p:blipFill>
          <a:blip r:embed="rId5"/>
          <a:stretch>
            <a:fillRect/>
          </a:stretch>
        </p:blipFill>
        <p:spPr>
          <a:xfrm>
            <a:off x="3807008" y="1599818"/>
            <a:ext cx="2481272" cy="1510819"/>
          </a:xfrm>
          <a:prstGeom prst="rect">
            <a:avLst/>
          </a:prstGeom>
        </p:spPr>
      </p:pic>
      <p:pic>
        <p:nvPicPr>
          <p:cNvPr id="19" name="Picture 18" descr="Graphical user interface, application&#10;&#10;Description automatically generated">
            <a:extLst>
              <a:ext uri="{FF2B5EF4-FFF2-40B4-BE49-F238E27FC236}">
                <a16:creationId xmlns:a16="http://schemas.microsoft.com/office/drawing/2014/main" id="{F9B48E87-F3B6-1A4E-9BB7-D39C289CF1B9}"/>
              </a:ext>
            </a:extLst>
          </p:cNvPr>
          <p:cNvPicPr>
            <a:picLocks noChangeAspect="1"/>
          </p:cNvPicPr>
          <p:nvPr/>
        </p:nvPicPr>
        <p:blipFill>
          <a:blip r:embed="rId6"/>
          <a:stretch>
            <a:fillRect/>
          </a:stretch>
        </p:blipFill>
        <p:spPr>
          <a:xfrm>
            <a:off x="6867842" y="2540899"/>
            <a:ext cx="1862356" cy="2175650"/>
          </a:xfrm>
          <a:prstGeom prst="rect">
            <a:avLst/>
          </a:prstGeom>
        </p:spPr>
      </p:pic>
      <p:sp>
        <p:nvSpPr>
          <p:cNvPr id="20" name="TextBox 19">
            <a:extLst>
              <a:ext uri="{FF2B5EF4-FFF2-40B4-BE49-F238E27FC236}">
                <a16:creationId xmlns:a16="http://schemas.microsoft.com/office/drawing/2014/main" id="{7F5527D3-9ACB-724E-9024-E51B40FCDA8D}"/>
              </a:ext>
            </a:extLst>
          </p:cNvPr>
          <p:cNvSpPr txBox="1"/>
          <p:nvPr/>
        </p:nvSpPr>
        <p:spPr>
          <a:xfrm>
            <a:off x="3580055" y="3185014"/>
            <a:ext cx="2627697" cy="369332"/>
          </a:xfrm>
          <a:prstGeom prst="rect">
            <a:avLst/>
          </a:prstGeom>
          <a:noFill/>
        </p:spPr>
        <p:txBody>
          <a:bodyPr wrap="square" rtlCol="0">
            <a:spAutoFit/>
          </a:bodyPr>
          <a:lstStyle/>
          <a:p>
            <a:pPr algn="ctr"/>
            <a:r>
              <a:rPr lang="en-US" b="1">
                <a:solidFill>
                  <a:schemeClr val="bg1"/>
                </a:solidFill>
              </a:rPr>
              <a:t>Create A Password</a:t>
            </a:r>
          </a:p>
        </p:txBody>
      </p:sp>
      <p:sp>
        <p:nvSpPr>
          <p:cNvPr id="21" name="TextBox 20">
            <a:extLst>
              <a:ext uri="{FF2B5EF4-FFF2-40B4-BE49-F238E27FC236}">
                <a16:creationId xmlns:a16="http://schemas.microsoft.com/office/drawing/2014/main" id="{E0CAD2EF-D932-2F4C-A5F8-8F22422B672C}"/>
              </a:ext>
            </a:extLst>
          </p:cNvPr>
          <p:cNvSpPr txBox="1"/>
          <p:nvPr/>
        </p:nvSpPr>
        <p:spPr>
          <a:xfrm>
            <a:off x="524190" y="3185014"/>
            <a:ext cx="2627697" cy="369332"/>
          </a:xfrm>
          <a:prstGeom prst="rect">
            <a:avLst/>
          </a:prstGeom>
          <a:noFill/>
        </p:spPr>
        <p:txBody>
          <a:bodyPr wrap="square" rtlCol="0">
            <a:spAutoFit/>
          </a:bodyPr>
          <a:lstStyle/>
          <a:p>
            <a:pPr algn="ctr"/>
            <a:r>
              <a:rPr lang="en-US" b="1">
                <a:solidFill>
                  <a:schemeClr val="bg1"/>
                </a:solidFill>
              </a:rPr>
              <a:t>All About Ciphers</a:t>
            </a:r>
          </a:p>
        </p:txBody>
      </p:sp>
      <p:sp>
        <p:nvSpPr>
          <p:cNvPr id="22" name="TextBox 21">
            <a:extLst>
              <a:ext uri="{FF2B5EF4-FFF2-40B4-BE49-F238E27FC236}">
                <a16:creationId xmlns:a16="http://schemas.microsoft.com/office/drawing/2014/main" id="{4840BE0D-0D86-964B-98A2-9AC9380C0F58}"/>
              </a:ext>
            </a:extLst>
          </p:cNvPr>
          <p:cNvSpPr txBox="1"/>
          <p:nvPr/>
        </p:nvSpPr>
        <p:spPr>
          <a:xfrm>
            <a:off x="3580055" y="5527057"/>
            <a:ext cx="2627697" cy="369332"/>
          </a:xfrm>
          <a:prstGeom prst="rect">
            <a:avLst/>
          </a:prstGeom>
          <a:noFill/>
        </p:spPr>
        <p:txBody>
          <a:bodyPr wrap="square" rtlCol="0">
            <a:spAutoFit/>
          </a:bodyPr>
          <a:lstStyle/>
          <a:p>
            <a:pPr algn="ctr"/>
            <a:r>
              <a:rPr lang="en-US" b="1">
                <a:solidFill>
                  <a:schemeClr val="bg1"/>
                </a:solidFill>
              </a:rPr>
              <a:t>Biometrics</a:t>
            </a:r>
          </a:p>
        </p:txBody>
      </p:sp>
      <p:sp>
        <p:nvSpPr>
          <p:cNvPr id="23" name="TextBox 22">
            <a:extLst>
              <a:ext uri="{FF2B5EF4-FFF2-40B4-BE49-F238E27FC236}">
                <a16:creationId xmlns:a16="http://schemas.microsoft.com/office/drawing/2014/main" id="{0C09EA99-3415-A240-A1AE-FD54AB00438B}"/>
              </a:ext>
            </a:extLst>
          </p:cNvPr>
          <p:cNvSpPr txBox="1"/>
          <p:nvPr/>
        </p:nvSpPr>
        <p:spPr>
          <a:xfrm>
            <a:off x="345424" y="5527057"/>
            <a:ext cx="2975292" cy="369332"/>
          </a:xfrm>
          <a:prstGeom prst="rect">
            <a:avLst/>
          </a:prstGeom>
          <a:noFill/>
        </p:spPr>
        <p:txBody>
          <a:bodyPr wrap="square" rtlCol="0">
            <a:spAutoFit/>
          </a:bodyPr>
          <a:lstStyle/>
          <a:p>
            <a:pPr algn="ctr"/>
            <a:r>
              <a:rPr lang="en-US" b="1">
                <a:solidFill>
                  <a:schemeClr val="bg1"/>
                </a:solidFill>
              </a:rPr>
              <a:t>Dual-Factor Verification</a:t>
            </a:r>
          </a:p>
        </p:txBody>
      </p:sp>
      <p:pic>
        <p:nvPicPr>
          <p:cNvPr id="25" name="Picture 24">
            <a:extLst>
              <a:ext uri="{FF2B5EF4-FFF2-40B4-BE49-F238E27FC236}">
                <a16:creationId xmlns:a16="http://schemas.microsoft.com/office/drawing/2014/main" id="{A4F4BB80-3DF4-2B46-9259-530CBDE92049}"/>
              </a:ext>
            </a:extLst>
          </p:cNvPr>
          <p:cNvPicPr>
            <a:picLocks noChangeAspect="1"/>
          </p:cNvPicPr>
          <p:nvPr/>
        </p:nvPicPr>
        <p:blipFill>
          <a:blip r:embed="rId7"/>
          <a:stretch>
            <a:fillRect/>
          </a:stretch>
        </p:blipFill>
        <p:spPr>
          <a:xfrm>
            <a:off x="472645" y="3987723"/>
            <a:ext cx="2490704" cy="1374959"/>
          </a:xfrm>
          <a:prstGeom prst="rect">
            <a:avLst/>
          </a:prstGeom>
        </p:spPr>
      </p:pic>
    </p:spTree>
    <p:extLst>
      <p:ext uri="{BB962C8B-B14F-4D97-AF65-F5344CB8AC3E}">
        <p14:creationId xmlns:p14="http://schemas.microsoft.com/office/powerpoint/2010/main" val="6658735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6845059-8702-1F4B-BC03-BA434043C3D8}"/>
              </a:ext>
            </a:extLst>
          </p:cNvPr>
          <p:cNvPicPr>
            <a:picLocks noChangeAspect="1"/>
          </p:cNvPicPr>
          <p:nvPr/>
        </p:nvPicPr>
        <p:blipFill>
          <a:blip r:embed="rId3"/>
          <a:stretch>
            <a:fillRect/>
          </a:stretch>
        </p:blipFill>
        <p:spPr>
          <a:xfrm>
            <a:off x="844550" y="1221739"/>
            <a:ext cx="7652864" cy="4719483"/>
          </a:xfrm>
          <a:prstGeom prst="rect">
            <a:avLst/>
          </a:prstGeom>
        </p:spPr>
      </p:pic>
      <p:sp>
        <p:nvSpPr>
          <p:cNvPr id="4" name="Title 3">
            <a:extLst>
              <a:ext uri="{FF2B5EF4-FFF2-40B4-BE49-F238E27FC236}">
                <a16:creationId xmlns:a16="http://schemas.microsoft.com/office/drawing/2014/main" id="{83D1B1EA-2A54-A14B-A7EE-E7E702B9073F}"/>
              </a:ext>
            </a:extLst>
          </p:cNvPr>
          <p:cNvSpPr>
            <a:spLocks noGrp="1"/>
          </p:cNvSpPr>
          <p:nvPr>
            <p:ph type="title"/>
          </p:nvPr>
        </p:nvSpPr>
        <p:spPr/>
        <p:txBody>
          <a:bodyPr/>
          <a:lstStyle/>
          <a:p>
            <a:r>
              <a:rPr lang="en-US" sz="3200"/>
              <a:t>Make Conclusions</a:t>
            </a:r>
            <a:endParaRPr lang="en-US"/>
          </a:p>
        </p:txBody>
      </p:sp>
      <p:sp>
        <p:nvSpPr>
          <p:cNvPr id="3" name="Content Placeholder 2">
            <a:extLst>
              <a:ext uri="{FF2B5EF4-FFF2-40B4-BE49-F238E27FC236}">
                <a16:creationId xmlns:a16="http://schemas.microsoft.com/office/drawing/2014/main" id="{CF6E20AE-D815-764D-92FA-C86C784E669B}"/>
              </a:ext>
            </a:extLst>
          </p:cNvPr>
          <p:cNvSpPr>
            <a:spLocks noGrp="1"/>
          </p:cNvSpPr>
          <p:nvPr>
            <p:ph sz="half" idx="1"/>
          </p:nvPr>
        </p:nvSpPr>
        <p:spPr>
          <a:xfrm>
            <a:off x="1234440" y="2409243"/>
            <a:ext cx="6894576" cy="2757117"/>
          </a:xfrm>
          <a:noFill/>
        </p:spPr>
        <p:txBody>
          <a:bodyPr>
            <a:noAutofit/>
          </a:bodyPr>
          <a:lstStyle/>
          <a:p>
            <a:pPr marL="0" indent="0" algn="ctr">
              <a:buNone/>
            </a:pPr>
            <a:r>
              <a:rPr lang="en-US" sz="2600">
                <a:ea typeface="Calibri" panose="020F0502020204030204" pitchFamily="34" charset="0"/>
              </a:rPr>
              <a:t>Many websites are still protected by only </a:t>
            </a:r>
            <a:br>
              <a:rPr lang="en-US" sz="2600">
                <a:ea typeface="Calibri" panose="020F0502020204030204" pitchFamily="34" charset="0"/>
              </a:rPr>
            </a:br>
            <a:r>
              <a:rPr lang="en-US" sz="2600">
                <a:ea typeface="Calibri" panose="020F0502020204030204" pitchFamily="34" charset="0"/>
              </a:rPr>
              <a:t>a username and password.</a:t>
            </a:r>
          </a:p>
          <a:p>
            <a:pPr marL="0" indent="0" algn="ctr">
              <a:buNone/>
            </a:pPr>
            <a:r>
              <a:rPr lang="en-US" sz="2600">
                <a:ea typeface="Calibri" panose="020F0502020204030204" pitchFamily="34" charset="0"/>
              </a:rPr>
              <a:t>Based on what you have learned, </a:t>
            </a:r>
            <a:br>
              <a:rPr lang="en-US" sz="2600">
                <a:ea typeface="Calibri" panose="020F0502020204030204" pitchFamily="34" charset="0"/>
              </a:rPr>
            </a:br>
            <a:r>
              <a:rPr lang="en-US" sz="2600">
                <a:ea typeface="Calibri" panose="020F0502020204030204" pitchFamily="34" charset="0"/>
              </a:rPr>
              <a:t>how could these websites strengthen </a:t>
            </a:r>
            <a:br>
              <a:rPr lang="en-US" sz="2600">
                <a:ea typeface="Calibri" panose="020F0502020204030204" pitchFamily="34" charset="0"/>
              </a:rPr>
            </a:br>
            <a:r>
              <a:rPr lang="en-US" sz="2600">
                <a:ea typeface="Calibri" panose="020F0502020204030204" pitchFamily="34" charset="0"/>
              </a:rPr>
              <a:t>their security?</a:t>
            </a:r>
            <a:endParaRPr lang="en-US" sz="2600"/>
          </a:p>
          <a:p>
            <a:pPr marL="0" indent="0" algn="ctr">
              <a:buNone/>
            </a:pPr>
            <a:endParaRPr lang="en-US" sz="2600"/>
          </a:p>
        </p:txBody>
      </p:sp>
    </p:spTree>
    <p:extLst>
      <p:ext uri="{BB962C8B-B14F-4D97-AF65-F5344CB8AC3E}">
        <p14:creationId xmlns:p14="http://schemas.microsoft.com/office/powerpoint/2010/main" val="27162436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BD67988D-2BAC-1744-A958-168862F0D71E}"/>
              </a:ext>
            </a:extLst>
          </p:cNvPr>
          <p:cNvPicPr>
            <a:picLocks noChangeAspect="1"/>
          </p:cNvPicPr>
          <p:nvPr/>
        </p:nvPicPr>
        <p:blipFill rotWithShape="1">
          <a:blip r:embed="rId3"/>
          <a:srcRect l="-881" t="-19262" r="-550" b="-10193"/>
          <a:stretch/>
        </p:blipFill>
        <p:spPr>
          <a:xfrm>
            <a:off x="272272" y="1362456"/>
            <a:ext cx="8423672" cy="4334256"/>
          </a:xfrm>
          <a:prstGeom prst="rect">
            <a:avLst/>
          </a:prstGeom>
          <a:solidFill>
            <a:schemeClr val="bg1"/>
          </a:solidFill>
        </p:spPr>
      </p:pic>
      <p:sp>
        <p:nvSpPr>
          <p:cNvPr id="4" name="Title 3">
            <a:extLst>
              <a:ext uri="{FF2B5EF4-FFF2-40B4-BE49-F238E27FC236}">
                <a16:creationId xmlns:a16="http://schemas.microsoft.com/office/drawing/2014/main" id="{57094980-C737-7840-A358-D7036A30736E}"/>
              </a:ext>
            </a:extLst>
          </p:cNvPr>
          <p:cNvSpPr>
            <a:spLocks noGrp="1"/>
          </p:cNvSpPr>
          <p:nvPr>
            <p:ph type="title"/>
          </p:nvPr>
        </p:nvSpPr>
        <p:spPr/>
        <p:txBody>
          <a:bodyPr/>
          <a:lstStyle/>
          <a:p>
            <a:r>
              <a:rPr lang="en-US" sz="3200"/>
              <a:t>Intruder Protection</a:t>
            </a:r>
            <a:endParaRPr lang="en-US"/>
          </a:p>
        </p:txBody>
      </p:sp>
      <p:pic>
        <p:nvPicPr>
          <p:cNvPr id="19" name="Picture 18">
            <a:extLst>
              <a:ext uri="{FF2B5EF4-FFF2-40B4-BE49-F238E27FC236}">
                <a16:creationId xmlns:a16="http://schemas.microsoft.com/office/drawing/2014/main" id="{84033A0A-899A-2540-8BDD-A5DC99BEC834}"/>
              </a:ext>
            </a:extLst>
          </p:cNvPr>
          <p:cNvPicPr>
            <a:picLocks noChangeAspect="1"/>
          </p:cNvPicPr>
          <p:nvPr/>
        </p:nvPicPr>
        <p:blipFill rotWithShape="1">
          <a:blip r:embed="rId4"/>
          <a:srcRect l="1" t="-21667" r="-656" b="-25845"/>
          <a:stretch/>
        </p:blipFill>
        <p:spPr>
          <a:xfrm>
            <a:off x="290560" y="1371600"/>
            <a:ext cx="8423672" cy="4334256"/>
          </a:xfrm>
          <a:prstGeom prst="rect">
            <a:avLst/>
          </a:prstGeom>
          <a:solidFill>
            <a:schemeClr val="bg1"/>
          </a:solidFill>
        </p:spPr>
      </p:pic>
    </p:spTree>
    <p:extLst>
      <p:ext uri="{BB962C8B-B14F-4D97-AF65-F5344CB8AC3E}">
        <p14:creationId xmlns:p14="http://schemas.microsoft.com/office/powerpoint/2010/main" val="39743973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2A3AA3-700B-5A43-8EC3-61B9DC55B776}"/>
              </a:ext>
            </a:extLst>
          </p:cNvPr>
          <p:cNvSpPr>
            <a:spLocks noGrp="1"/>
          </p:cNvSpPr>
          <p:nvPr>
            <p:ph type="title"/>
          </p:nvPr>
        </p:nvSpPr>
        <p:spPr/>
        <p:txBody>
          <a:bodyPr/>
          <a:lstStyle/>
          <a:p>
            <a:r>
              <a:rPr lang="en-US" sz="3200"/>
              <a:t>Zero Trust Architecture</a:t>
            </a:r>
            <a:endParaRPr lang="en-US"/>
          </a:p>
        </p:txBody>
      </p:sp>
      <p:sp>
        <p:nvSpPr>
          <p:cNvPr id="4" name="Content Placeholder 3">
            <a:extLst>
              <a:ext uri="{FF2B5EF4-FFF2-40B4-BE49-F238E27FC236}">
                <a16:creationId xmlns:a16="http://schemas.microsoft.com/office/drawing/2014/main" id="{55556F0B-E4D1-5B42-9C24-0BEE40B24815}"/>
              </a:ext>
            </a:extLst>
          </p:cNvPr>
          <p:cNvSpPr>
            <a:spLocks noGrp="1"/>
          </p:cNvSpPr>
          <p:nvPr>
            <p:ph idx="1"/>
          </p:nvPr>
        </p:nvSpPr>
        <p:spPr>
          <a:xfrm>
            <a:off x="345424" y="4719320"/>
            <a:ext cx="8423672" cy="1315773"/>
          </a:xfrm>
        </p:spPr>
        <p:txBody>
          <a:bodyPr>
            <a:noAutofit/>
          </a:bodyPr>
          <a:lstStyle/>
          <a:p>
            <a:pPr marL="0" indent="0">
              <a:buNone/>
            </a:pPr>
            <a:r>
              <a:rPr lang="en-US" sz="2600"/>
              <a:t>A security system designed with the belief that no one can be trusted. The user’s identity must be verified every time information is accessed.</a:t>
            </a:r>
          </a:p>
        </p:txBody>
      </p:sp>
      <p:pic>
        <p:nvPicPr>
          <p:cNvPr id="7" name="Picture 6">
            <a:extLst>
              <a:ext uri="{FF2B5EF4-FFF2-40B4-BE49-F238E27FC236}">
                <a16:creationId xmlns:a16="http://schemas.microsoft.com/office/drawing/2014/main" id="{6ABE1E25-D9CA-E24F-A89B-C4C59D75A570}"/>
              </a:ext>
            </a:extLst>
          </p:cNvPr>
          <p:cNvPicPr>
            <a:picLocks noChangeAspect="1"/>
          </p:cNvPicPr>
          <p:nvPr/>
        </p:nvPicPr>
        <p:blipFill>
          <a:blip r:embed="rId3"/>
          <a:stretch>
            <a:fillRect/>
          </a:stretch>
        </p:blipFill>
        <p:spPr>
          <a:xfrm>
            <a:off x="461510" y="1251712"/>
            <a:ext cx="8191500" cy="3403600"/>
          </a:xfrm>
          <a:prstGeom prst="rect">
            <a:avLst/>
          </a:prstGeom>
        </p:spPr>
      </p:pic>
    </p:spTree>
    <p:extLst>
      <p:ext uri="{BB962C8B-B14F-4D97-AF65-F5344CB8AC3E}">
        <p14:creationId xmlns:p14="http://schemas.microsoft.com/office/powerpoint/2010/main" val="14059045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2A3AA3-700B-5A43-8EC3-61B9DC55B776}"/>
              </a:ext>
            </a:extLst>
          </p:cNvPr>
          <p:cNvSpPr>
            <a:spLocks noGrp="1"/>
          </p:cNvSpPr>
          <p:nvPr>
            <p:ph type="title"/>
          </p:nvPr>
        </p:nvSpPr>
        <p:spPr/>
        <p:txBody>
          <a:bodyPr/>
          <a:lstStyle/>
          <a:p>
            <a:r>
              <a:rPr lang="en-US" sz="3200"/>
              <a:t>Zero Trust Architecture</a:t>
            </a:r>
            <a:endParaRPr lang="en-US"/>
          </a:p>
        </p:txBody>
      </p:sp>
      <p:graphicFrame>
        <p:nvGraphicFramePr>
          <p:cNvPr id="6" name="Table 2">
            <a:extLst>
              <a:ext uri="{FF2B5EF4-FFF2-40B4-BE49-F238E27FC236}">
                <a16:creationId xmlns:a16="http://schemas.microsoft.com/office/drawing/2014/main" id="{4E39F3E0-199F-394E-A959-A07A4504864F}"/>
              </a:ext>
            </a:extLst>
          </p:cNvPr>
          <p:cNvGraphicFramePr>
            <a:graphicFrameLocks noGrp="1"/>
          </p:cNvGraphicFramePr>
          <p:nvPr>
            <p:extLst>
              <p:ext uri="{D42A27DB-BD31-4B8C-83A1-F6EECF244321}">
                <p14:modId xmlns:p14="http://schemas.microsoft.com/office/powerpoint/2010/main" val="3947923920"/>
              </p:ext>
            </p:extLst>
          </p:nvPr>
        </p:nvGraphicFramePr>
        <p:xfrm>
          <a:off x="369414" y="1297907"/>
          <a:ext cx="8437702" cy="4731895"/>
        </p:xfrm>
        <a:graphic>
          <a:graphicData uri="http://schemas.openxmlformats.org/drawingml/2006/table">
            <a:tbl>
              <a:tblPr firstRow="1">
                <a:tableStyleId>{F5AB1C69-6EDB-4FF4-983F-18BD219EF322}</a:tableStyleId>
              </a:tblPr>
              <a:tblGrid>
                <a:gridCol w="4218851">
                  <a:extLst>
                    <a:ext uri="{9D8B030D-6E8A-4147-A177-3AD203B41FA5}">
                      <a16:colId xmlns:a16="http://schemas.microsoft.com/office/drawing/2014/main" val="3598598453"/>
                    </a:ext>
                  </a:extLst>
                </a:gridCol>
                <a:gridCol w="4218851">
                  <a:extLst>
                    <a:ext uri="{9D8B030D-6E8A-4147-A177-3AD203B41FA5}">
                      <a16:colId xmlns:a16="http://schemas.microsoft.com/office/drawing/2014/main" val="3723449374"/>
                    </a:ext>
                  </a:extLst>
                </a:gridCol>
              </a:tblGrid>
              <a:tr h="487303">
                <a:tc>
                  <a:txBody>
                    <a:bodyPr/>
                    <a:lstStyle/>
                    <a:p>
                      <a:r>
                        <a:rPr lang="en-US" sz="2800"/>
                        <a:t>Advantages</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r>
                        <a:rPr lang="en-US" sz="2800"/>
                        <a:t>Disadvantages</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80057732"/>
                  </a:ext>
                </a:extLst>
              </a:tr>
              <a:tr h="4213735">
                <a:tc>
                  <a:txBody>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alpha val="7000"/>
                      </a:schemeClr>
                    </a:solidFill>
                  </a:tcPr>
                </a:tc>
                <a:tc>
                  <a:txBody>
                    <a:bodyPr/>
                    <a:lstStyle/>
                    <a:p>
                      <a:endParaRPr lang="en-US"/>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alpha val="7000"/>
                      </a:schemeClr>
                    </a:solidFill>
                  </a:tcPr>
                </a:tc>
                <a:extLst>
                  <a:ext uri="{0D108BD9-81ED-4DB2-BD59-A6C34878D82A}">
                    <a16:rowId xmlns:a16="http://schemas.microsoft.com/office/drawing/2014/main" val="1477132362"/>
                  </a:ext>
                </a:extLst>
              </a:tr>
            </a:tbl>
          </a:graphicData>
        </a:graphic>
      </p:graphicFrame>
    </p:spTree>
    <p:extLst>
      <p:ext uri="{BB962C8B-B14F-4D97-AF65-F5344CB8AC3E}">
        <p14:creationId xmlns:p14="http://schemas.microsoft.com/office/powerpoint/2010/main" val="620250347"/>
      </p:ext>
    </p:extLst>
  </p:cSld>
  <p:clrMapOvr>
    <a:masterClrMapping/>
  </p:clrMapOvr>
</p:sld>
</file>

<file path=ppt/theme/theme1.xml><?xml version="1.0" encoding="utf-8"?>
<a:theme xmlns:a="http://schemas.openxmlformats.org/drawingml/2006/main" name="Office Theme">
  <a:themeElements>
    <a:clrScheme name="Mastercard Girls4tech">
      <a:dk1>
        <a:srgbClr val="662C91"/>
      </a:dk1>
      <a:lt1>
        <a:srgbClr val="FFFFFF"/>
      </a:lt1>
      <a:dk2>
        <a:srgbClr val="414041"/>
      </a:dk2>
      <a:lt2>
        <a:srgbClr val="E7E6E6"/>
      </a:lt2>
      <a:accent1>
        <a:srgbClr val="F26522"/>
      </a:accent1>
      <a:accent2>
        <a:srgbClr val="FFCB05"/>
      </a:accent2>
      <a:accent3>
        <a:srgbClr val="ED0C6E"/>
      </a:accent3>
      <a:accent4>
        <a:srgbClr val="53C3C0"/>
      </a:accent4>
      <a:accent5>
        <a:srgbClr val="89B33C"/>
      </a:accent5>
      <a:accent6>
        <a:srgbClr val="00AEE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humbnail xmlns="0b5f8546-f232-423b-b5ab-b50858856574">
      <Url xsi:nil="true"/>
      <Description xsi:nil="true"/>
    </Thumbnail>
    <_ip_UnifiedCompliancePolicyProperties xmlns="http://schemas.microsoft.com/sharepoint/v3" xsi:nil="true"/>
    <_Flow_SignoffStatus xmlns="0b5f8546-f232-423b-b5ab-b50858856574" xsi:nil="true"/>
    <SharedWithUsers xmlns="2f80ae54-6d9f-4f2a-b7e8-58987361d6c8">
      <UserInfo>
        <DisplayName>Bruce Nicki</DisplayName>
        <AccountId>5565</AccountId>
        <AccountType/>
      </UserInfo>
    </SharedWithUsers>
    <lcf76f155ced4ddcb4097134ff3c332f xmlns="0b5f8546-f232-423b-b5ab-b50858856574">
      <Terms xmlns="http://schemas.microsoft.com/office/infopath/2007/PartnerControls"/>
    </lcf76f155ced4ddcb4097134ff3c332f>
    <TaxCatchAll xmlns="2f80ae54-6d9f-4f2a-b7e8-58987361d6c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60CF659410E6A45AEE53BA4746D6574" ma:contentTypeVersion="21" ma:contentTypeDescription="Create a new document." ma:contentTypeScope="" ma:versionID="df5737ff47fcddcd96acf3d593dfbb69">
  <xsd:schema xmlns:xsd="http://www.w3.org/2001/XMLSchema" xmlns:xs="http://www.w3.org/2001/XMLSchema" xmlns:p="http://schemas.microsoft.com/office/2006/metadata/properties" xmlns:ns1="http://schemas.microsoft.com/sharepoint/v3" xmlns:ns2="0b5f8546-f232-423b-b5ab-b50858856574" xmlns:ns3="2f80ae54-6d9f-4f2a-b7e8-58987361d6c8" targetNamespace="http://schemas.microsoft.com/office/2006/metadata/properties" ma:root="true" ma:fieldsID="301b64941d3c7ce9b879c4a8f9561c12" ns1:_="" ns2:_="" ns3:_="">
    <xsd:import namespace="http://schemas.microsoft.com/sharepoint/v3"/>
    <xsd:import namespace="0b5f8546-f232-423b-b5ab-b50858856574"/>
    <xsd:import namespace="2f80ae54-6d9f-4f2a-b7e8-58987361d6c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1:_ip_UnifiedCompliancePolicyProperties" minOccurs="0"/>
                <xsd:element ref="ns1:_ip_UnifiedCompliancePolicyUIAction" minOccurs="0"/>
                <xsd:element ref="ns2:_Flow_SignoffStatus" minOccurs="0"/>
                <xsd:element ref="ns2:Thumbnail"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b5f8546-f232-423b-b5ab-b508588565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_Flow_SignoffStatus" ma:index="22" nillable="true" ma:displayName="Sign-off status" ma:internalName="Sign_x002d_off_x0020_status">
      <xsd:simpleType>
        <xsd:restriction base="dms:Text"/>
      </xsd:simpleType>
    </xsd:element>
    <xsd:element name="Thumbnail" ma:index="23" nillable="true" ma:displayName="Thumbnail" ma:format="Image" ma:internalName="Thumbnail">
      <xsd:complexType>
        <xsd:complexContent>
          <xsd:extension base="dms:URL">
            <xsd:sequence>
              <xsd:element name="Url" type="dms:ValidUrl" minOccurs="0" nillable="true"/>
              <xsd:element name="Description" type="xsd:string" nillable="true"/>
            </xsd:sequence>
          </xsd:extension>
        </xsd:complexContent>
      </xsd:complexType>
    </xsd:element>
    <xsd:element name="MediaLengthInSeconds" ma:index="24" nillable="true" ma:displayName="Length (seconds)" ma:internalName="MediaLengthInSeconds" ma:readOnly="true">
      <xsd:simpleType>
        <xsd:restriction base="dms:Unknow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0e2632be-9afe-4413-97a4-1beac40da1b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f80ae54-6d9f-4f2a-b7e8-58987361d6c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7" nillable="true" ma:displayName="Taxonomy Catch All Column" ma:hidden="true" ma:list="{85331066-9ac8-4d31-8790-2961f3c8780c}" ma:internalName="TaxCatchAll" ma:showField="CatchAllData" ma:web="2f80ae54-6d9f-4f2a-b7e8-58987361d6c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8FE62EA-DBFC-4209-8556-8751895E6E33}">
  <ds:schemaRefs>
    <ds:schemaRef ds:uri="0b5f8546-f232-423b-b5ab-b50858856574"/>
    <ds:schemaRef ds:uri="2f80ae54-6d9f-4f2a-b7e8-58987361d6c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3DA85F65-DBDF-4A20-990B-5C3A8BF0CB47}">
  <ds:schemaRefs>
    <ds:schemaRef ds:uri="http://schemas.microsoft.com/sharepoint/v3/contenttype/forms"/>
  </ds:schemaRefs>
</ds:datastoreItem>
</file>

<file path=customXml/itemProps3.xml><?xml version="1.0" encoding="utf-8"?>
<ds:datastoreItem xmlns:ds="http://schemas.openxmlformats.org/officeDocument/2006/customXml" ds:itemID="{7B591A68-2081-49F9-B0FA-1DF3926718BB}">
  <ds:schemaRefs>
    <ds:schemaRef ds:uri="0b5f8546-f232-423b-b5ab-b50858856574"/>
    <ds:schemaRef ds:uri="2f80ae54-6d9f-4f2a-b7e8-58987361d6c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On-screen Show (4:3)</PresentationFormat>
  <Slides>14</Slides>
  <Notes>14</Notes>
  <HiddenSlides>0</HiddenSlide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PowerPoint Presentation</vt:lpstr>
      <vt:lpstr>What do you use the internet for?</vt:lpstr>
      <vt:lpstr>Digital Footprint</vt:lpstr>
      <vt:lpstr>Create a Company</vt:lpstr>
      <vt:lpstr>Security Stations</vt:lpstr>
      <vt:lpstr>Make Conclusions</vt:lpstr>
      <vt:lpstr>Intruder Protection</vt:lpstr>
      <vt:lpstr>Zero Trust Architecture</vt:lpstr>
      <vt:lpstr>Zero Trust Architecture</vt:lpstr>
      <vt:lpstr>Multi-factor Verification…</vt:lpstr>
      <vt:lpstr>Website Security</vt:lpstr>
      <vt:lpstr>How will you protect your website?</vt:lpstr>
      <vt:lpstr>Pair – Share – Suggest</vt:lpstr>
      <vt:lpstr>Reflection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Becky Johnson</dc:creator>
  <cp:revision>2</cp:revision>
  <dcterms:created xsi:type="dcterms:W3CDTF">2020-10-23T18:47:28Z</dcterms:created>
  <dcterms:modified xsi:type="dcterms:W3CDTF">2022-06-14T14:21:10Z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0x010100560CF659410E6A45AEE53BA4746D6574</vt:lpwstr>
  </property>
  <property fmtid="{D5CDD505-2E9C-101B-9397-08002B2CF9AE}" pid="3" name="MediaServiceImageTags">
    <vt:lpwstr/>
  </property>
</Properties>
</file>