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60"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6858000" type="screen4x3"/>
  <p:notesSz cx="6858000" cy="9144000"/>
  <p:embeddedFontLst>
    <p:embeddedFont>
      <p:font typeface="Arial" panose="020B0604020202020204" pitchFamily="34" charset="0"/>
      <p:regular r:id="rId23"/>
      <p:bold r:id="rId24"/>
      <p:italic r:id="rId25"/>
      <p:boldItalic r:id="rId26"/>
    </p:embeddedFont>
    <p:embeddedFont>
      <p:font typeface="Courier New" panose="02070309020205020404" pitchFamily="49"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y Johnson" initials="BJ" lastIdx="2" clrIdx="0">
    <p:extLst>
      <p:ext uri="{19B8F6BF-5375-455C-9EA6-DF929625EA0E}">
        <p15:presenceInfo xmlns:p15="http://schemas.microsoft.com/office/powerpoint/2012/main" userId="S::bjohnson@discoveryed.com::27f37f5a-5c71-4890-b8c8-d4554ebc4613" providerId="AD"/>
      </p:ext>
    </p:extLst>
  </p:cmAuthor>
  <p:cmAuthor id="2" name="Jennifer Scope" initials="JS" lastIdx="1" clrIdx="1">
    <p:extLst>
      <p:ext uri="{19B8F6BF-5375-455C-9EA6-DF929625EA0E}">
        <p15:presenceInfo xmlns:p15="http://schemas.microsoft.com/office/powerpoint/2012/main" userId="S::jscope@discoveryed.com::88f8bfeb-9b34-4744-b365-3dc23c7d35c7" providerId="AD"/>
      </p:ext>
    </p:extLst>
  </p:cmAuthor>
  <p:cmAuthor id="3" name="Guest User" initials="GU" lastIdx="10" clrIdx="2">
    <p:extLst>
      <p:ext uri="{19B8F6BF-5375-455C-9EA6-DF929625EA0E}">
        <p15:presenceInfo xmlns:p15="http://schemas.microsoft.com/office/powerpoint/2012/main" userId="S::urn:spo:anon#aa92b71d36021106d63b9c32432339e76cfb36b7d3d5631afb73c6f152e15995::" providerId="AD"/>
      </p:ext>
    </p:extLst>
  </p:cmAuthor>
  <p:cmAuthor id="4" name="Brandy Rahmani" initials="BR" lastIdx="19" clrIdx="3">
    <p:extLst>
      <p:ext uri="{19B8F6BF-5375-455C-9EA6-DF929625EA0E}">
        <p15:presenceInfo xmlns:p15="http://schemas.microsoft.com/office/powerpoint/2012/main" userId="S::brahmani@discoveryed.com::1ca7f752-5574-4395-bfac-feaf948fa43b" providerId="AD"/>
      </p:ext>
    </p:extLst>
  </p:cmAuthor>
  <p:cmAuthor id="5" name="Guest User" initials="GU [2]" lastIdx="28" clrIdx="4">
    <p:extLst>
      <p:ext uri="{19B8F6BF-5375-455C-9EA6-DF929625EA0E}">
        <p15:presenceInfo xmlns:p15="http://schemas.microsoft.com/office/powerpoint/2012/main" userId="S::urn:spo:anon#384752a5d9b5a2bccf8a055e4dcc52f5f37852d2bbf0ab063aad84935e2970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4"/>
    <p:restoredTop sz="75261"/>
  </p:normalViewPr>
  <p:slideViewPr>
    <p:cSldViewPr snapToGrid="0">
      <p:cViewPr varScale="1">
        <p:scale>
          <a:sx n="112" d="100"/>
          <a:sy n="112" d="100"/>
        </p:scale>
        <p:origin x="40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BC4B734-6752-254F-B70C-2ECDBA0C44A2}" type="datetimeFigureOut">
              <a:rPr lang="en-US" smtClean="0"/>
              <a:pPr/>
              <a:t>4/8/2021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378E657-5175-9A46-8A8C-826D0AB3F340}" type="slidenum">
              <a:rPr lang="en-US" smtClean="0"/>
              <a:pPr/>
              <a:t>‹#›</a:t>
            </a:fld>
            <a:endParaRPr lang="en-US" dirty="0"/>
          </a:p>
        </p:txBody>
      </p:sp>
    </p:spTree>
    <p:extLst>
      <p:ext uri="{BB962C8B-B14F-4D97-AF65-F5344CB8AC3E}">
        <p14:creationId xmlns:p14="http://schemas.microsoft.com/office/powerpoint/2010/main" val="138911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0</a:t>
            </a:fld>
            <a:endParaRPr lang="en-US"/>
          </a:p>
        </p:txBody>
      </p:sp>
    </p:spTree>
    <p:extLst>
      <p:ext uri="{BB962C8B-B14F-4D97-AF65-F5344CB8AC3E}">
        <p14:creationId xmlns:p14="http://schemas.microsoft.com/office/powerpoint/2010/main" val="3462116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 </a:t>
            </a: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Reinforce that, during this final session, students will use what they have learned so far to take on the role of security engineers.</a:t>
            </a:r>
          </a:p>
          <a:p>
            <a:pPr marL="171450" marR="0" lvl="0" indent="-171450">
              <a:lnSpc>
                <a:spcPct val="115000"/>
              </a:lnSpc>
              <a:spcBef>
                <a:spcPts val="1200"/>
              </a:spcBef>
              <a:spcAft>
                <a:spcPts val="0"/>
              </a:spcAft>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reveal and review the main responsibilities of a security engineer</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pPr marL="171450" marR="0" lvl="0" indent="-171450">
              <a:lnSpc>
                <a:spcPct val="115000"/>
              </a:lnSpc>
              <a:spcBef>
                <a:spcPts val="1200"/>
              </a:spcBef>
              <a:spcAft>
                <a:spcPts val="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9</a:t>
            </a:fld>
            <a:endParaRPr lang="en-US"/>
          </a:p>
        </p:txBody>
      </p:sp>
    </p:spTree>
    <p:extLst>
      <p:ext uri="{BB962C8B-B14F-4D97-AF65-F5344CB8AC3E}">
        <p14:creationId xmlns:p14="http://schemas.microsoft.com/office/powerpoint/2010/main" val="344400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Explain to students that cybercrimes and hacking are the two cyber “disruptions” that they will be focusing on today in their role as security engineers.</a:t>
            </a:r>
          </a:p>
          <a:p>
            <a:pPr marL="171450" marR="0" lvl="0" indent="-171450">
              <a:lnSpc>
                <a:spcPct val="115000"/>
              </a:lnSpc>
              <a:spcBef>
                <a:spcPts val="1200"/>
              </a:spcBef>
              <a:spcAft>
                <a:spcPts val="0"/>
              </a:spcAft>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reveal and review the definition of “cybercrime.”</a:t>
            </a:r>
          </a:p>
          <a:p>
            <a:pPr marL="171450" marR="0" lvl="0" indent="-171450">
              <a:lnSpc>
                <a:spcPct val="115000"/>
              </a:lnSpc>
              <a:spcBef>
                <a:spcPts val="1200"/>
              </a:spcBef>
              <a:spcAft>
                <a:spcPts val="0"/>
              </a:spcAft>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again to reveal and review the definition of “malicious hacking.”</a:t>
            </a:r>
          </a:p>
          <a:p>
            <a:pPr marL="171450" marR="0" lvl="0" indent="-171450">
              <a:lnSpc>
                <a:spcPct val="115000"/>
              </a:lnSpc>
              <a:spcBef>
                <a:spcPts val="1200"/>
              </a:spcBef>
              <a:spcAft>
                <a:spcPts val="0"/>
              </a:spcAft>
              <a:buFont typeface="Arial" panose="020B0604020202020204" pitchFamily="34" charset="0"/>
              <a:buChar char="•"/>
            </a:pPr>
            <a:r>
              <a:rPr lang="en-US" sz="1200" dirty="0">
                <a:effectLst/>
                <a:latin typeface="Arial" panose="020B0604020202020204" pitchFamily="34" charset="0"/>
                <a:ea typeface="Arial" panose="020B0604020202020204" pitchFamily="34" charset="0"/>
              </a:rPr>
              <a:t>Ask students if any of them can think of any examples of cybercrime or malicious hacking they have heard of in the news or read about on the Internet. If students cannot come up with examples on their own, offer a few of the more recent and relevant data breach cases from the news</a:t>
            </a:r>
            <a:r>
              <a:rPr lang="en-US" sz="1200" dirty="0">
                <a:effectLst/>
                <a:latin typeface="Arial" panose="020B0604020202020204" pitchFamily="34" charset="0"/>
                <a:ea typeface="Arial" panose="020B0604020202020204" pitchFamily="34" charset="0"/>
                <a:cs typeface="Arial" panose="020B0604020202020204" pitchFamily="34" charset="0"/>
              </a:rPr>
              <a:t>.</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10</a:t>
            </a:fld>
            <a:endParaRPr lang="en-US"/>
          </a:p>
        </p:txBody>
      </p:sp>
    </p:spTree>
    <p:extLst>
      <p:ext uri="{BB962C8B-B14F-4D97-AF65-F5344CB8AC3E}">
        <p14:creationId xmlns:p14="http://schemas.microsoft.com/office/powerpoint/2010/main" val="17171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 </a:t>
            </a: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Tell students that today they will take on the role of security engineers in order to solve a case of malicious hacking at their school. </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reveal the scenario and read it aloud to the class</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11</a:t>
            </a:fld>
            <a:endParaRPr lang="en-US"/>
          </a:p>
        </p:txBody>
      </p:sp>
    </p:spTree>
    <p:extLst>
      <p:ext uri="{BB962C8B-B14F-4D97-AF65-F5344CB8AC3E}">
        <p14:creationId xmlns:p14="http://schemas.microsoft.com/office/powerpoint/2010/main" val="84164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Instructional Notes</a:t>
            </a:r>
            <a:r>
              <a:rPr lang="en-US" sz="1200" dirty="0">
                <a:latin typeface="Arial" panose="020B0604020202020204" pitchFamily="34" charset="0"/>
                <a:cs typeface="Arial" panose="020B0604020202020204" pitchFamily="34" charset="0"/>
              </a:rPr>
              <a:t>: </a:t>
            </a: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cs typeface="Arial" panose="020B0604020202020204" pitchFamily="34" charset="0"/>
              </a:rPr>
              <a:t>Split </a:t>
            </a:r>
            <a:r>
              <a:rPr lang="en-US" sz="1200" u="none" strike="noStrike" dirty="0">
                <a:effectLst/>
                <a:latin typeface="Arial" panose="020B0604020202020204" pitchFamily="34" charset="0"/>
                <a:ea typeface="Arial" panose="020B0604020202020204" pitchFamily="34" charset="0"/>
              </a:rPr>
              <a:t>the class into six to eight even groups and pair them up</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 </a:t>
            </a:r>
          </a:p>
          <a:p>
            <a:pPr marL="628650" marR="0" lvl="1" indent="-171450">
              <a:lnSpc>
                <a:spcPct val="115000"/>
              </a:lnSpc>
              <a:spcBef>
                <a:spcPts val="0"/>
              </a:spcBef>
              <a:spcAft>
                <a:spcPts val="0"/>
              </a:spcAft>
              <a:buFont typeface="Arial" panose="020B0604020202020204" pitchFamily="34" charset="0"/>
              <a:buChar char="•"/>
            </a:pPr>
            <a:r>
              <a:rPr lang="en-US" sz="1200" i="1" u="none" strike="noStrike" dirty="0">
                <a:effectLst/>
                <a:latin typeface="Arial" panose="020B0604020202020204" pitchFamily="34" charset="0"/>
                <a:ea typeface="Arial" panose="020B0604020202020204" pitchFamily="34" charset="0"/>
                <a:cs typeface="Arial" panose="020B0604020202020204" pitchFamily="34" charset="0"/>
              </a:rPr>
              <a:t>Note:</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 </a:t>
            </a:r>
            <a:r>
              <a:rPr lang="en-US" sz="1200" u="none" strike="noStrike" dirty="0">
                <a:effectLst/>
                <a:latin typeface="Arial" panose="020B0604020202020204" pitchFamily="34" charset="0"/>
                <a:ea typeface="Arial" panose="020B0604020202020204" pitchFamily="34" charset="0"/>
              </a:rPr>
              <a:t>The important element is that there is an even number of groups. Each class will be unique depending on class size and classroom management style. Ideally, the groups will be small enough for each student to remain engaged</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br>
              <a:rPr lang="en-US" sz="1200" u="none" strike="noStrike" dirty="0">
                <a:effectLst/>
                <a:latin typeface="Arial" panose="020B0604020202020204" pitchFamily="34" charset="0"/>
                <a:ea typeface="Arial" panose="020B0604020202020204" pitchFamily="34" charset="0"/>
                <a:cs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effectLst/>
                <a:latin typeface="Arial" panose="020B0604020202020204" pitchFamily="34" charset="0"/>
                <a:ea typeface="Arial" panose="020B0604020202020204" pitchFamily="34" charset="0"/>
                <a:cs typeface="Arial" panose="020B0604020202020204" pitchFamily="34" charset="0"/>
              </a:rPr>
              <a:t>Each </a:t>
            </a:r>
            <a:r>
              <a:rPr lang="en-US" sz="1200" dirty="0">
                <a:effectLst/>
                <a:latin typeface="Arial" panose="020B0604020202020204" pitchFamily="34" charset="0"/>
                <a:ea typeface="Arial" panose="020B0604020202020204" pitchFamily="34" charset="0"/>
              </a:rPr>
              <a:t>group should have a </a:t>
            </a:r>
            <a:r>
              <a:rPr lang="en-US" sz="1200" b="1" dirty="0">
                <a:effectLst/>
                <a:latin typeface="Arial" panose="020B0604020202020204" pitchFamily="34" charset="0"/>
                <a:ea typeface="Arial" panose="020B0604020202020204" pitchFamily="34" charset="0"/>
              </a:rPr>
              <a:t>Binary Communication Sheet</a:t>
            </a:r>
            <a:r>
              <a:rPr lang="en-US" sz="1200" dirty="0">
                <a:effectLst/>
                <a:latin typeface="Arial" panose="020B0604020202020204" pitchFamily="34" charset="0"/>
                <a:ea typeface="Arial" panose="020B0604020202020204" pitchFamily="34" charset="0"/>
              </a:rPr>
              <a:t> and a flashlight. Make sure half of the groups have </a:t>
            </a:r>
            <a:r>
              <a:rPr lang="en-US" sz="1200" b="1" dirty="0">
                <a:effectLst/>
                <a:latin typeface="Arial" panose="020B0604020202020204" pitchFamily="34" charset="0"/>
                <a:ea typeface="Arial" panose="020B0604020202020204" pitchFamily="34" charset="0"/>
              </a:rPr>
              <a:t>Binary Communication Sheet A</a:t>
            </a:r>
            <a:r>
              <a:rPr lang="en-US" sz="1200" dirty="0">
                <a:effectLst/>
                <a:latin typeface="Arial" panose="020B0604020202020204" pitchFamily="34" charset="0"/>
                <a:ea typeface="Arial" panose="020B0604020202020204" pitchFamily="34" charset="0"/>
              </a:rPr>
              <a:t> and their partner groups have </a:t>
            </a:r>
            <a:r>
              <a:rPr lang="en-US" sz="1200" b="1" dirty="0">
                <a:effectLst/>
                <a:latin typeface="Arial" panose="020B0604020202020204" pitchFamily="34" charset="0"/>
                <a:ea typeface="Arial" panose="020B0604020202020204" pitchFamily="34" charset="0"/>
              </a:rPr>
              <a:t>Binary Communication Sheet B. </a:t>
            </a:r>
            <a:r>
              <a:rPr lang="en-US" dirty="0">
                <a:effectLst/>
              </a:rPr>
              <a:t>Explain that they will be using the flashlights to translate their messages into binary code. Similar to Morse code, a short flash represents a “0” and a long hold flash represents a “1</a:t>
            </a:r>
            <a:r>
              <a:rPr lang="en-US" sz="1200" dirty="0">
                <a:effectLst/>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cs typeface="Arial" panose="020B0604020202020204" pitchFamily="34" charset="0"/>
              </a:rPr>
              <a:t>Click </a:t>
            </a:r>
            <a:r>
              <a:rPr lang="en-US" sz="1200" u="none" strike="noStrike" dirty="0">
                <a:effectLst/>
                <a:latin typeface="Arial" panose="020B0604020202020204" pitchFamily="34" charset="0"/>
                <a:ea typeface="Arial" panose="020B0604020202020204" pitchFamily="34" charset="0"/>
              </a:rPr>
              <a:t>once to show the Morse code dot. Demonstrate with a flashlight how a short flash would look and emphasize that represents a “0</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cs typeface="Arial" panose="020B0604020202020204" pitchFamily="34" charset="0"/>
              </a:rPr>
              <a:t>Click </a:t>
            </a:r>
            <a:r>
              <a:rPr lang="en-US" sz="1200" u="none" strike="noStrike" dirty="0">
                <a:effectLst/>
                <a:latin typeface="Arial" panose="020B0604020202020204" pitchFamily="34" charset="0"/>
                <a:ea typeface="Arial" panose="020B0604020202020204" pitchFamily="34" charset="0"/>
              </a:rPr>
              <a:t>again to show the Morse code dash. Demonstrate with a flashlight how a long hold flash would look and emphasize that represents a “1</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cs typeface="Arial" panose="020B0604020202020204" pitchFamily="34" charset="0"/>
              </a:rPr>
              <a:t>Give </a:t>
            </a:r>
            <a:r>
              <a:rPr lang="en-US" sz="1200" u="none" strike="noStrike" dirty="0">
                <a:effectLst/>
                <a:latin typeface="Arial" panose="020B0604020202020204" pitchFamily="34" charset="0"/>
                <a:ea typeface="Arial" panose="020B0604020202020204" pitchFamily="34" charset="0"/>
              </a:rPr>
              <a:t>students 1–2 minutes to practice shining “0s” and “1s” within their groups</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12</a:t>
            </a:fld>
            <a:endParaRPr lang="en-US"/>
          </a:p>
        </p:txBody>
      </p:sp>
    </p:spTree>
    <p:extLst>
      <p:ext uri="{BB962C8B-B14F-4D97-AF65-F5344CB8AC3E}">
        <p14:creationId xmlns:p14="http://schemas.microsoft.com/office/powerpoint/2010/main" val="4174613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 </a:t>
            </a: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Distribute one </a:t>
            </a:r>
            <a:r>
              <a:rPr lang="en-US" sz="1200" b="1" u="none" strike="noStrike" dirty="0">
                <a:effectLst/>
                <a:latin typeface="Arial" panose="020B0604020202020204" pitchFamily="34" charset="0"/>
                <a:ea typeface="Arial" panose="020B0604020202020204" pitchFamily="34" charset="0"/>
              </a:rPr>
              <a:t>Binary Alphabet</a:t>
            </a:r>
            <a:r>
              <a:rPr lang="en-US" sz="1200" u="none" strike="noStrike" dirty="0">
                <a:effectLst/>
                <a:latin typeface="Arial" panose="020B0604020202020204" pitchFamily="34" charset="0"/>
                <a:ea typeface="Arial" panose="020B0604020202020204" pitchFamily="34" charset="0"/>
              </a:rPr>
              <a:t> handout to each student if you have not already done so.</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dirty="0">
                <a:effectLst/>
                <a:latin typeface="Arial" panose="020B0604020202020204" pitchFamily="34" charset="0"/>
                <a:ea typeface="Arial" panose="020B0604020202020204" pitchFamily="34" charset="0"/>
              </a:rPr>
              <a:t>Instruct groups to use their </a:t>
            </a:r>
            <a:r>
              <a:rPr lang="en-US" sz="1200" b="1" dirty="0">
                <a:effectLst/>
                <a:latin typeface="Arial" panose="020B0604020202020204" pitchFamily="34" charset="0"/>
                <a:ea typeface="Arial" panose="020B0604020202020204" pitchFamily="34" charset="0"/>
              </a:rPr>
              <a:t>Binary Alphabet</a:t>
            </a:r>
            <a:r>
              <a:rPr lang="en-US" sz="1200" dirty="0">
                <a:effectLst/>
                <a:latin typeface="Arial" panose="020B0604020202020204" pitchFamily="34" charset="0"/>
                <a:ea typeface="Arial" panose="020B0604020202020204" pitchFamily="34" charset="0"/>
              </a:rPr>
              <a:t> handouts to translate the messages they need to send into binary code. Use the </a:t>
            </a:r>
            <a:r>
              <a:rPr lang="en-US" sz="1200" b="1" dirty="0">
                <a:effectLst/>
                <a:latin typeface="Arial" panose="020B0604020202020204" pitchFamily="34" charset="0"/>
                <a:ea typeface="Arial" panose="020B0604020202020204" pitchFamily="34" charset="0"/>
              </a:rPr>
              <a:t>Binary Communication</a:t>
            </a:r>
            <a:r>
              <a:rPr lang="en-US" sz="1200" dirty="0">
                <a:effectLst/>
                <a:latin typeface="Arial" panose="020B0604020202020204" pitchFamily="34" charset="0"/>
                <a:ea typeface="Arial" panose="020B0604020202020204" pitchFamily="34" charset="0"/>
              </a:rPr>
              <a:t> answer key to assist as needed.</a:t>
            </a:r>
            <a:br>
              <a:rPr lang="en-US" sz="1200" dirty="0">
                <a:effectLst/>
                <a:latin typeface="Arial" panose="020B0604020202020204" pitchFamily="34" charset="0"/>
                <a:ea typeface="Arial" panose="020B0604020202020204" pitchFamily="34" charset="0"/>
              </a:rPr>
            </a:br>
            <a:endParaRPr lang="en-US" sz="1200" dirty="0">
              <a:effectLst/>
              <a:latin typeface="Arial" panose="020B0604020202020204" pitchFamily="34" charset="0"/>
              <a:ea typeface="Arial" panose="020B0604020202020204" pitchFamily="34" charset="0"/>
            </a:endParaRPr>
          </a:p>
          <a:p>
            <a:pPr marL="171450" marR="0" lvl="0" indent="-171450" algn="l" defTabSz="9144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lang="en-US" sz="1200" u="none" strike="noStrike" dirty="0">
                <a:effectLst/>
                <a:latin typeface="Arial" panose="020B0604020202020204" pitchFamily="34" charset="0"/>
                <a:ea typeface="Arial" panose="020B0604020202020204" pitchFamily="34" charset="0"/>
              </a:rPr>
              <a:t>To keep all students engaged, you may choose to suggest rotating recorders as all students work to decode</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13</a:t>
            </a:fld>
            <a:endParaRPr lang="en-US"/>
          </a:p>
        </p:txBody>
      </p:sp>
    </p:spTree>
    <p:extLst>
      <p:ext uri="{BB962C8B-B14F-4D97-AF65-F5344CB8AC3E}">
        <p14:creationId xmlns:p14="http://schemas.microsoft.com/office/powerpoint/2010/main" val="427293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Instructional Notes</a:t>
            </a:r>
            <a:r>
              <a:rPr lang="en-US"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Arial" panose="020B0604020202020204" pitchFamily="34" charset="0"/>
              </a:rPr>
              <a:t>Using the flashlight slide as reference, remind students how to communicate each digit of their binary code messages.</a:t>
            </a:r>
          </a:p>
          <a:p>
            <a:pPr marL="171450" indent="-171450">
              <a:buFont typeface="Arial" panose="020B0604020202020204" pitchFamily="34" charset="0"/>
              <a:buChar char="•"/>
            </a:pPr>
            <a:endParaRPr lang="en-US" sz="1200" dirty="0">
              <a:solidFill>
                <a:srgbClr val="000000"/>
              </a:solidFill>
              <a:effectLst/>
              <a:latin typeface="Arial" panose="020B0604020202020204" pitchFamily="34" charset="0"/>
              <a:ea typeface="Arial" panose="020B0604020202020204" pitchFamily="34" charset="0"/>
            </a:endParaRP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Arial" panose="020B0604020202020204" pitchFamily="34" charset="0"/>
              </a:rPr>
              <a:t>Teams should take turns sending messages to their partner groups in order. As one group is using the flashlight, the other group should be recording each transmission as a “0” or a “1.” </a:t>
            </a:r>
            <a:r>
              <a:rPr lang="en-US" sz="1200" dirty="0">
                <a:effectLst/>
                <a:latin typeface="Arial" panose="020B0604020202020204" pitchFamily="34" charset="0"/>
                <a:ea typeface="Arial" panose="020B0604020202020204" pitchFamily="34" charset="0"/>
              </a:rPr>
              <a:t>To keep all students engaged, you may choose to suggest rotating the roles of flashlight flasher, recorder, decoders, etc.</a:t>
            </a:r>
            <a:endParaRPr lang="en-US" sz="1200" dirty="0">
              <a:solidFill>
                <a:srgbClr val="000000"/>
              </a:solidFill>
              <a:effectLst/>
              <a:latin typeface="Arial" panose="020B0604020202020204" pitchFamily="34" charset="0"/>
              <a:ea typeface="Arial" panose="020B0604020202020204" pitchFamily="34" charset="0"/>
            </a:endParaRPr>
          </a:p>
          <a:p>
            <a:pPr marL="171450" indent="-171450">
              <a:buFont typeface="Arial" panose="020B0604020202020204" pitchFamily="34" charset="0"/>
              <a:buChar char="•"/>
            </a:pPr>
            <a:endParaRPr lang="en-US" sz="1200" dirty="0">
              <a:solidFill>
                <a:srgbClr val="000000"/>
              </a:solidFill>
              <a:effectLst/>
              <a:latin typeface="Arial" panose="020B0604020202020204" pitchFamily="34" charset="0"/>
              <a:ea typeface="Arial" panose="020B0604020202020204" pitchFamily="34" charset="0"/>
            </a:endParaRP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Arial" panose="020B0604020202020204" pitchFamily="34" charset="0"/>
              </a:rPr>
              <a:t>After each transmission has been sent, give the receiving team time to reassemble the signal into a message. Once they have figured out the incoming message, students in that group should use their flashlight to send the next message to their partner team.</a:t>
            </a:r>
          </a:p>
          <a:p>
            <a:pPr marL="171450" indent="-171450">
              <a:buFont typeface="Arial" panose="020B0604020202020204" pitchFamily="34" charset="0"/>
              <a:buChar char="•"/>
            </a:pPr>
            <a:endParaRPr lang="en-US" sz="1200" dirty="0">
              <a:solidFill>
                <a:srgbClr val="000000"/>
              </a:solidFill>
              <a:effectLst/>
              <a:latin typeface="Arial" panose="020B0604020202020204" pitchFamily="34" charset="0"/>
              <a:ea typeface="Arial" panose="020B0604020202020204" pitchFamily="34" charset="0"/>
            </a:endParaRP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Arial" panose="020B0604020202020204" pitchFamily="34" charset="0"/>
              </a:rPr>
              <a:t>This process should repeat until all six messages have been sent and received. Use the </a:t>
            </a:r>
            <a:r>
              <a:rPr lang="en-US" sz="1200" b="1" dirty="0">
                <a:solidFill>
                  <a:srgbClr val="000000"/>
                </a:solidFill>
                <a:effectLst/>
                <a:latin typeface="Arial" panose="020B0604020202020204" pitchFamily="34" charset="0"/>
                <a:ea typeface="Arial" panose="020B0604020202020204" pitchFamily="34" charset="0"/>
              </a:rPr>
              <a:t>Binary Communication</a:t>
            </a:r>
            <a:r>
              <a:rPr lang="en-US" sz="1200" dirty="0">
                <a:solidFill>
                  <a:srgbClr val="000000"/>
                </a:solidFill>
                <a:effectLst/>
                <a:latin typeface="Arial" panose="020B0604020202020204" pitchFamily="34" charset="0"/>
                <a:ea typeface="Arial" panose="020B0604020202020204" pitchFamily="34" charset="0"/>
              </a:rPr>
              <a:t> answer key to assist as needed.</a:t>
            </a:r>
          </a:p>
          <a:p>
            <a:pPr marL="171450" indent="-171450">
              <a:buFont typeface="Arial" panose="020B0604020202020204" pitchFamily="34" charset="0"/>
              <a:buChar char="•"/>
            </a:pPr>
            <a:endParaRPr lang="en-US" sz="1200" i="1" dirty="0">
              <a:solidFill>
                <a:srgbClr val="000000"/>
              </a:solidFill>
              <a:effectLst/>
              <a:latin typeface="Arial" panose="020B0604020202020204" pitchFamily="34" charset="0"/>
              <a:ea typeface="Arial" panose="020B0604020202020204" pitchFamily="34" charset="0"/>
            </a:endParaRPr>
          </a:p>
          <a:p>
            <a:pPr marL="628650" lvl="1" indent="-171450">
              <a:buFont typeface="Arial" panose="020B0604020202020204" pitchFamily="34" charset="0"/>
              <a:buChar char="•"/>
            </a:pPr>
            <a:r>
              <a:rPr lang="en-US" sz="1200" i="1" dirty="0">
                <a:solidFill>
                  <a:srgbClr val="000000"/>
                </a:solidFill>
                <a:effectLst/>
                <a:latin typeface="Arial" panose="020B0604020202020204" pitchFamily="34" charset="0"/>
                <a:ea typeface="Arial" panose="020B0604020202020204" pitchFamily="34" charset="0"/>
              </a:rPr>
              <a:t>Optional:</a:t>
            </a:r>
            <a:r>
              <a:rPr lang="en-US" sz="1200" dirty="0">
                <a:solidFill>
                  <a:srgbClr val="000000"/>
                </a:solidFill>
                <a:effectLst/>
                <a:latin typeface="Arial" panose="020B0604020202020204" pitchFamily="34" charset="0"/>
                <a:ea typeface="Arial" panose="020B0604020202020204" pitchFamily="34" charset="0"/>
              </a:rPr>
              <a:t> Some students respond well and remain more engaged when a competition element is added. One suggestion might be to propose to students that the first pair of groups to correctly communicate all messages will be those that get the network back on and receive bonuses in their roles as Security Engineers</a:t>
            </a:r>
            <a:r>
              <a:rPr lang="en-US"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457200" marR="0" lvl="1" indent="0">
              <a:lnSpc>
                <a:spcPct val="115000"/>
              </a:lnSpc>
              <a:spcBef>
                <a:spcPts val="1200"/>
              </a:spcBef>
              <a:spcAft>
                <a:spcPts val="0"/>
              </a:spcAft>
              <a:buFont typeface="Symbol" panose="05050102010706020507" pitchFamily="18" charset="2"/>
              <a:buNone/>
            </a:pPr>
            <a:endParaRPr lang="en-US" sz="12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14</a:t>
            </a:fld>
            <a:endParaRPr lang="en-US"/>
          </a:p>
        </p:txBody>
      </p:sp>
    </p:spTree>
    <p:extLst>
      <p:ext uri="{BB962C8B-B14F-4D97-AF65-F5344CB8AC3E}">
        <p14:creationId xmlns:p14="http://schemas.microsoft.com/office/powerpoint/2010/main" val="363158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1200"/>
              </a:spcBef>
              <a:spcAft>
                <a:spcPts val="0"/>
              </a:spcAft>
              <a:buClrTx/>
              <a:buSzTx/>
              <a:buFont typeface="Symbol" panose="05050102010706020507" pitchFamily="18" charset="2"/>
              <a:buNone/>
              <a:tabLst/>
              <a:defRPr/>
            </a:pPr>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 </a:t>
            </a:r>
          </a:p>
          <a:p>
            <a:pPr marL="171450" marR="0" lvl="0" indent="-171450">
              <a:lnSpc>
                <a:spcPct val="115000"/>
              </a:lnSpc>
              <a:spcBef>
                <a:spcPts val="120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Arial" panose="020B0604020202020204" pitchFamily="34" charset="0"/>
              </a:rPr>
              <a:t>Congratulate all of your security engineers on “cracking the code” and outsmarting the hacker with their knowledge of binary code.</a:t>
            </a:r>
            <a:br>
              <a:rPr lang="en-US" sz="1200" dirty="0">
                <a:solidFill>
                  <a:srgbClr val="000000"/>
                </a:solidFill>
                <a:effectLst/>
                <a:latin typeface="Arial" panose="020B0604020202020204" pitchFamily="34" charset="0"/>
                <a:ea typeface="Arial" panose="020B0604020202020204" pitchFamily="34" charset="0"/>
              </a:rPr>
            </a:br>
            <a:endParaRPr lang="en-US" sz="1200" dirty="0">
              <a:solidFill>
                <a:srgbClr val="000000"/>
              </a:solidFill>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Arial" panose="020B0604020202020204" pitchFamily="34" charset="0"/>
              </a:rPr>
              <a:t>Tell them that at the count of three, you want them all to shout out the hackers’ password. Say, “1, 2, 3.”</a:t>
            </a:r>
            <a:br>
              <a:rPr lang="en-US" sz="1200" dirty="0">
                <a:solidFill>
                  <a:srgbClr val="000000"/>
                </a:solidFill>
                <a:effectLst/>
                <a:latin typeface="Arial" panose="020B0604020202020204" pitchFamily="34" charset="0"/>
                <a:ea typeface="Arial" panose="020B0604020202020204" pitchFamily="34" charset="0"/>
              </a:rPr>
            </a:br>
            <a:endParaRPr lang="en-US" sz="1200" dirty="0">
              <a:solidFill>
                <a:srgbClr val="000000"/>
              </a:solidFill>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dirty="0">
                <a:effectLst/>
                <a:latin typeface="Arial" panose="020B0604020202020204" pitchFamily="34" charset="0"/>
                <a:ea typeface="Arial" panose="020B0604020202020204" pitchFamily="34" charset="0"/>
              </a:rPr>
              <a:t>As the students all shout, “egg,” click to show the image of an egg</a:t>
            </a:r>
            <a:r>
              <a:rPr lang="en-US" sz="1200" dirty="0">
                <a:effectLst/>
                <a:latin typeface="Arial" panose="020B0604020202020204" pitchFamily="34" charset="0"/>
                <a:ea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15</a:t>
            </a:fld>
            <a:endParaRPr lang="en-US"/>
          </a:p>
        </p:txBody>
      </p:sp>
    </p:spTree>
    <p:extLst>
      <p:ext uri="{BB962C8B-B14F-4D97-AF65-F5344CB8AC3E}">
        <p14:creationId xmlns:p14="http://schemas.microsoft.com/office/powerpoint/2010/main" val="864658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Instructor Notes:</a:t>
            </a: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pPr marL="171450" marR="0" lvl="0" indent="-171450">
              <a:lnSpc>
                <a:spcPct val="115000"/>
              </a:lnSpc>
              <a:spcBef>
                <a:spcPts val="0"/>
              </a:spcBef>
              <a:spcAft>
                <a:spcPts val="1200"/>
              </a:spcAft>
              <a:buFont typeface="Arial" panose="020B0604020202020204" pitchFamily="34" charset="0"/>
              <a:buChar char="•"/>
            </a:pPr>
            <a:r>
              <a:rPr lang="en-US" dirty="0">
                <a:effectLst/>
              </a:rPr>
              <a:t>Distribute one </a:t>
            </a:r>
            <a:r>
              <a:rPr lang="en-US" b="1" dirty="0">
                <a:effectLst/>
              </a:rPr>
              <a:t>3-2-1 Exit Slip</a:t>
            </a:r>
            <a:r>
              <a:rPr lang="en-US" dirty="0">
                <a:effectLst/>
              </a:rPr>
              <a:t> handout to each student.</a:t>
            </a:r>
            <a:br>
              <a:rPr lang="en-US" dirty="0">
                <a:effectLst/>
              </a:rPr>
            </a:br>
            <a:endParaRPr lang="en-US" dirty="0">
              <a:effectLst/>
            </a:endParaRPr>
          </a:p>
          <a:p>
            <a:pPr marL="171450" marR="0" lvl="0" indent="-171450">
              <a:lnSpc>
                <a:spcPct val="115000"/>
              </a:lnSpc>
              <a:spcBef>
                <a:spcPts val="0"/>
              </a:spcBef>
              <a:spcAft>
                <a:spcPts val="120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Collect slips from students. If time allows, choose a few questions that remain and discuss with the group. As you are able, follow up with students regarding their exit slips after the conclusion of the series</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16</a:t>
            </a:fld>
            <a:endParaRPr lang="en-US"/>
          </a:p>
        </p:txBody>
      </p:sp>
    </p:spTree>
    <p:extLst>
      <p:ext uri="{BB962C8B-B14F-4D97-AF65-F5344CB8AC3E}">
        <p14:creationId xmlns:p14="http://schemas.microsoft.com/office/powerpoint/2010/main" val="332594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Arial" panose="020B0604020202020204" pitchFamily="34" charset="0"/>
              <a:buNone/>
            </a:pPr>
            <a:r>
              <a:rPr lang="en-US" sz="1200" b="1" u="none" strike="noStrike" dirty="0">
                <a:effectLst/>
                <a:latin typeface="Arial" panose="020B0604020202020204" pitchFamily="34" charset="0"/>
                <a:ea typeface="Arial" panose="020B0604020202020204" pitchFamily="34" charset="0"/>
              </a:rPr>
              <a:t>Instructor Notes:</a:t>
            </a: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As you distribute sticky notes, direct students’ attention to the question at the top of the slide: “What is technology?”</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reveal the “snowball fight” screen. Tell them that when you say “go,” you will start the 30-second timer. They will have 30 seconds to write their answers to that question on their sticky notes, crumple them up, and throw them towards you in the front of the room. </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start the timer.</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When the timer sounds, collect the “snowballs” and begin reading them, as many as time allows.</a:t>
            </a: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t>1</a:t>
            </a:fld>
            <a:endParaRPr lang="en-US"/>
          </a:p>
        </p:txBody>
      </p:sp>
    </p:spTree>
    <p:extLst>
      <p:ext uri="{BB962C8B-B14F-4D97-AF65-F5344CB8AC3E}">
        <p14:creationId xmlns:p14="http://schemas.microsoft.com/office/powerpoint/2010/main" val="366707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 </a:t>
            </a: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Reveal the definition of technology: the use of science to invent useful things or solve problems; any application of knowledge toward a practical purpose.</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Arial" panose="020B0604020202020204" pitchFamily="34" charset="0"/>
              </a:rPr>
              <a:t>As a class, discuss whether any of the “snowballs” came close to the definition. Acknowledge if any were </a:t>
            </a:r>
            <a:r>
              <a:rPr lang="en-US" sz="1200" i="1" dirty="0">
                <a:effectLst/>
                <a:latin typeface="Arial" panose="020B0604020202020204" pitchFamily="34" charset="0"/>
                <a:ea typeface="Arial" panose="020B0604020202020204" pitchFamily="34" charset="0"/>
              </a:rPr>
              <a:t>examples</a:t>
            </a:r>
            <a:r>
              <a:rPr lang="en-US" sz="1200" dirty="0">
                <a:effectLst/>
                <a:latin typeface="Arial" panose="020B0604020202020204" pitchFamily="34" charset="0"/>
                <a:ea typeface="Arial" panose="020B0604020202020204" pitchFamily="34" charset="0"/>
              </a:rPr>
              <a:t> of technology.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2</a:t>
            </a:fld>
            <a:endParaRPr lang="en-US"/>
          </a:p>
        </p:txBody>
      </p:sp>
    </p:spTree>
    <p:extLst>
      <p:ext uri="{BB962C8B-B14F-4D97-AF65-F5344CB8AC3E}">
        <p14:creationId xmlns:p14="http://schemas.microsoft.com/office/powerpoint/2010/main" val="234600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 </a:t>
            </a: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Invite students to take a moment to study the images shown on the screen in light of what they just learned about technology. </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Ask 1–2 volunteers to suggest which, if any, images should be removed because they are </a:t>
            </a:r>
            <a:r>
              <a:rPr lang="en-US" sz="1200" i="1" u="none" strike="noStrike" dirty="0">
                <a:effectLst/>
                <a:latin typeface="Arial" panose="020B0604020202020204" pitchFamily="34" charset="0"/>
                <a:ea typeface="Arial" panose="020B0604020202020204" pitchFamily="34" charset="0"/>
              </a:rPr>
              <a:t>not</a:t>
            </a:r>
            <a:r>
              <a:rPr lang="en-US" sz="1200" u="none" strike="noStrike" dirty="0">
                <a:effectLst/>
                <a:latin typeface="Arial" panose="020B0604020202020204" pitchFamily="34" charset="0"/>
                <a:ea typeface="Arial" panose="020B0604020202020204" pitchFamily="34" charset="0"/>
              </a:rPr>
              <a:t> technology.</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Explain to the class that based on the definitions they learned, every picture on this page is technology because all were invented to solve a problem and used knowledge for a purpose.</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arrange the images into one timeline for each piece of technology. This is called “</a:t>
            </a:r>
            <a:r>
              <a:rPr lang="en-US" sz="1200" b="1" u="none" strike="noStrike" dirty="0">
                <a:effectLst/>
                <a:latin typeface="Arial" panose="020B0604020202020204" pitchFamily="34" charset="0"/>
                <a:ea typeface="Arial" panose="020B0604020202020204" pitchFamily="34" charset="0"/>
              </a:rPr>
              <a:t>technological innovation</a:t>
            </a:r>
            <a:r>
              <a:rPr lang="en-US" sz="1200" u="none" strike="noStrike" dirty="0">
                <a:effectLst/>
                <a:latin typeface="Arial" panose="020B0604020202020204" pitchFamily="34" charset="0"/>
                <a:ea typeface="Arial" panose="020B0604020202020204" pitchFamily="34" charset="0"/>
              </a:rPr>
              <a:t>,” or the changing of things for the better.</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Ask students which piece of technology is missing. Give them the hint that it is also the only piece of technology on the screen that could be the last item in each timeline.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3</a:t>
            </a:fld>
            <a:endParaRPr lang="en-US"/>
          </a:p>
        </p:txBody>
      </p:sp>
    </p:spTree>
    <p:extLst>
      <p:ext uri="{BB962C8B-B14F-4D97-AF65-F5344CB8AC3E}">
        <p14:creationId xmlns:p14="http://schemas.microsoft.com/office/powerpoint/2010/main" val="200856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Instructional Notes</a:t>
            </a:r>
            <a:r>
              <a:rPr lang="en-US" sz="1200" dirty="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Arial" panose="020B0604020202020204" pitchFamily="34" charset="0"/>
                <a:cs typeface="Arial" panose="020B0604020202020204" pitchFamily="34" charset="0"/>
              </a:rPr>
              <a:t>Remind students that the smartphone can act as a radio, a computer, </a:t>
            </a:r>
            <a:r>
              <a:rPr lang="en-US" sz="1200" i="1" dirty="0">
                <a:effectLst/>
                <a:latin typeface="Arial" panose="020B0604020202020204" pitchFamily="34" charset="0"/>
                <a:ea typeface="Arial" panose="020B0604020202020204" pitchFamily="34" charset="0"/>
                <a:cs typeface="Arial" panose="020B0604020202020204" pitchFamily="34" charset="0"/>
              </a:rPr>
              <a:t>and</a:t>
            </a:r>
            <a:r>
              <a:rPr lang="en-US" sz="1200" dirty="0">
                <a:effectLst/>
                <a:latin typeface="Arial" panose="020B0604020202020204" pitchFamily="34" charset="0"/>
                <a:ea typeface="Arial" panose="020B0604020202020204" pitchFamily="34" charset="0"/>
                <a:cs typeface="Arial" panose="020B0604020202020204" pitchFamily="34" charset="0"/>
              </a:rPr>
              <a:t> a camera. Most can perform many more functions.</a:t>
            </a:r>
            <a:br>
              <a:rPr lang="en-US" sz="1200" dirty="0">
                <a:effectLst/>
                <a:latin typeface="Arial" panose="020B0604020202020204" pitchFamily="34" charset="0"/>
                <a:ea typeface="Arial" panose="020B0604020202020204" pitchFamily="34" charset="0"/>
                <a:cs typeface="Arial" panose="020B0604020202020204" pitchFamily="34" charset="0"/>
              </a:rPr>
            </a:b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Arial" panose="020B0604020202020204" pitchFamily="34" charset="0"/>
                <a:cs typeface="Arial" panose="020B0604020202020204" pitchFamily="34" charset="0"/>
              </a:rPr>
              <a:t>Ask students to shout out various functions of smartphones. Record original ideas as you hear them on the board or directly on the slide.</a:t>
            </a:r>
            <a:br>
              <a:rPr lang="en-US" sz="1200" dirty="0">
                <a:effectLst/>
                <a:latin typeface="Arial" panose="020B0604020202020204" pitchFamily="34" charset="0"/>
                <a:ea typeface="Arial" panose="020B0604020202020204" pitchFamily="34" charset="0"/>
                <a:cs typeface="Arial" panose="020B0604020202020204" pitchFamily="34" charset="0"/>
              </a:rPr>
            </a:b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a:effectLst/>
                <a:latin typeface="Arial" panose="020B0604020202020204" pitchFamily="34" charset="0"/>
                <a:ea typeface="Arial" panose="020B0604020202020204" pitchFamily="34" charset="0"/>
                <a:cs typeface="Arial" panose="020B0604020202020204" pitchFamily="34" charset="0"/>
              </a:rPr>
              <a:t>Click to display definition. Explain to students that when </a:t>
            </a:r>
            <a:r>
              <a:rPr lang="en-US" sz="1200" dirty="0">
                <a:solidFill>
                  <a:srgbClr val="151B26"/>
                </a:solidFill>
                <a:effectLst/>
                <a:latin typeface="Arial" panose="020B0604020202020204" pitchFamily="34" charset="0"/>
                <a:ea typeface="Calibri" panose="020F0502020204030204" pitchFamily="34" charset="0"/>
                <a:cs typeface="Arial" panose="020B0604020202020204" pitchFamily="34" charset="0"/>
              </a:rPr>
              <a:t>multiple functions come together in a single technological device</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 we call that “</a:t>
            </a:r>
            <a:r>
              <a:rPr lang="en-US" sz="1200" b="1" u="none" strike="noStrike" dirty="0">
                <a:effectLst/>
                <a:latin typeface="Arial" panose="020B0604020202020204" pitchFamily="34" charset="0"/>
                <a:ea typeface="Arial" panose="020B0604020202020204" pitchFamily="34" charset="0"/>
                <a:cs typeface="Arial" panose="020B0604020202020204" pitchFamily="34" charset="0"/>
              </a:rPr>
              <a:t>digital convergence</a:t>
            </a:r>
            <a:r>
              <a:rPr lang="en-US" sz="1200" u="none" strike="noStrike" dirty="0">
                <a:effectLst/>
                <a:latin typeface="Arial" panose="020B0604020202020204" pitchFamily="34" charset="0"/>
                <a:ea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4</a:t>
            </a:fld>
            <a:endParaRPr lang="en-US"/>
          </a:p>
        </p:txBody>
      </p:sp>
    </p:spTree>
    <p:extLst>
      <p:ext uri="{BB962C8B-B14F-4D97-AF65-F5344CB8AC3E}">
        <p14:creationId xmlns:p14="http://schemas.microsoft.com/office/powerpoint/2010/main" val="287687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fontAlgn="base">
              <a:spcBef>
                <a:spcPts val="0"/>
              </a:spcBef>
              <a:spcAft>
                <a:spcPts val="0"/>
              </a:spcAft>
              <a:buFont typeface="Arial" panose="020B0604020202020204" pitchFamily="34" charset="0"/>
              <a:buChar char="•"/>
            </a:pPr>
            <a:r>
              <a:rPr lang="en-US" sz="1200" dirty="0">
                <a:effectLst/>
                <a:latin typeface="Arial" panose="020B0604020202020204" pitchFamily="34" charset="0"/>
                <a:cs typeface="Arial" panose="020B0604020202020204" pitchFamily="34" charset="0"/>
              </a:rPr>
              <a:t>Remind students that inventions and innovations in technology would never happen if there weren’t scientists, engineers, inventors, and regular people asking, “How can I make this better?”</a:t>
            </a:r>
            <a:br>
              <a:rPr lang="en-US" sz="1200" dirty="0">
                <a:effectLst/>
                <a:latin typeface="Arial" panose="020B0604020202020204" pitchFamily="34" charset="0"/>
                <a:cs typeface="Arial" panose="020B0604020202020204" pitchFamily="34" charset="0"/>
              </a:rPr>
            </a:br>
            <a:endParaRPr lang="en-US" sz="1200" dirty="0">
              <a:effectLst/>
              <a:latin typeface="Arial" panose="020B0604020202020204" pitchFamily="34" charset="0"/>
              <a:cs typeface="Arial" panose="020B0604020202020204" pitchFamily="34" charset="0"/>
            </a:endParaRPr>
          </a:p>
          <a:p>
            <a:pPr marL="171450" marR="0" lvl="0" indent="-171450" fontAlgn="base">
              <a:spcBef>
                <a:spcPts val="0"/>
              </a:spcBef>
              <a:spcAft>
                <a:spcPts val="0"/>
              </a:spcAft>
              <a:buFont typeface="Arial" panose="020B0604020202020204" pitchFamily="34" charset="0"/>
              <a:buChar char="•"/>
            </a:pPr>
            <a:r>
              <a:rPr lang="en-US" sz="1200" dirty="0">
                <a:solidFill>
                  <a:srgbClr val="151B26"/>
                </a:solidFill>
                <a:effectLst/>
                <a:latin typeface="Arial" panose="020B0604020202020204" pitchFamily="34" charset="0"/>
                <a:ea typeface="Calibri" panose="020F0502020204030204" pitchFamily="34" charset="0"/>
                <a:cs typeface="Arial" panose="020B0604020202020204" pitchFamily="34" charset="0"/>
              </a:rPr>
              <a:t>Invite students to turn to a partner and brainstorm additional questions they have about the definition of technology.  What ideas do </a:t>
            </a:r>
            <a:r>
              <a:rPr lang="en-US" sz="1200" i="1" dirty="0">
                <a:solidFill>
                  <a:srgbClr val="151B26"/>
                </a:solidFill>
                <a:effectLst/>
                <a:latin typeface="Arial" panose="020B0604020202020204" pitchFamily="34" charset="0"/>
                <a:ea typeface="Calibri" panose="020F0502020204030204" pitchFamily="34" charset="0"/>
                <a:cs typeface="Arial" panose="020B0604020202020204" pitchFamily="34" charset="0"/>
              </a:rPr>
              <a:t>they</a:t>
            </a:r>
            <a:r>
              <a:rPr lang="en-US" sz="1200" dirty="0">
                <a:solidFill>
                  <a:srgbClr val="151B26"/>
                </a:solidFill>
                <a:effectLst/>
                <a:latin typeface="Arial" panose="020B0604020202020204" pitchFamily="34" charset="0"/>
                <a:ea typeface="Calibri" panose="020F0502020204030204" pitchFamily="34" charset="0"/>
                <a:cs typeface="Arial" panose="020B0604020202020204" pitchFamily="34" charset="0"/>
              </a:rPr>
              <a:t> have for technological innovations? What technologies do they know and how could those technologies be made even better?</a:t>
            </a:r>
            <a:r>
              <a:rPr lang="en-US" sz="1200" dirty="0">
                <a:effectLst/>
                <a:latin typeface="Arial" panose="020B0604020202020204" pitchFamily="34" charset="0"/>
                <a:ea typeface="Times New Roman" panose="02020603050405020304" pitchFamily="18" charset="0"/>
                <a:cs typeface="Arial" panose="020B0604020202020204" pitchFamily="34" charset="0"/>
              </a:rPr>
              <a:t> Give them approximately 5 minutes to complete the task.</a:t>
            </a:r>
            <a:br>
              <a:rPr lang="en-US" sz="1200" dirty="0">
                <a:effectLst/>
                <a:latin typeface="Arial" panose="020B0604020202020204" pitchFamily="34" charset="0"/>
                <a:ea typeface="Times New Roman" panose="02020603050405020304" pitchFamily="18" charset="0"/>
                <a:cs typeface="Arial" panose="020B0604020202020204" pitchFamily="34" charset="0"/>
              </a:rPr>
            </a:b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fontAlgn="base">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At the end of 5 minutes, invite 3–4 volunteers to share their questions. Record them on the slide under “Ask Questions.”</a:t>
            </a:r>
            <a:br>
              <a:rPr lang="en-US" sz="1200" dirty="0">
                <a:effectLst/>
                <a:latin typeface="Arial" panose="020B0604020202020204" pitchFamily="34" charset="0"/>
                <a:ea typeface="Times New Roman" panose="02020603050405020304" pitchFamily="18" charset="0"/>
                <a:cs typeface="Arial" panose="020B0604020202020204" pitchFamily="34" charset="0"/>
              </a:rPr>
            </a:b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fontAlgn="base">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Direct students to spend 3–4 more minutes brainstorming with their partners how or where they might find answers to their questions. Again, invite 3–4 volunteers to share their responses. Record them on the slide under “Find Answers.”</a:t>
            </a:r>
            <a:br>
              <a:rPr lang="en-US" sz="1200" dirty="0">
                <a:effectLst/>
                <a:latin typeface="Arial" panose="020B0604020202020204" pitchFamily="34" charset="0"/>
                <a:ea typeface="Times New Roman" panose="02020603050405020304" pitchFamily="18" charset="0"/>
                <a:cs typeface="Arial" panose="020B0604020202020204" pitchFamily="34" charset="0"/>
              </a:rPr>
            </a:b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fontAlgn="base">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Reinforce that scientists and engineers are constantly asking questions and seeking out resources to find answers.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5</a:t>
            </a:fld>
            <a:endParaRPr lang="en-US"/>
          </a:p>
        </p:txBody>
      </p:sp>
    </p:spTree>
    <p:extLst>
      <p:ext uri="{BB962C8B-B14F-4D97-AF65-F5344CB8AC3E}">
        <p14:creationId xmlns:p14="http://schemas.microsoft.com/office/powerpoint/2010/main" val="421200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a:t>
            </a: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Begin session by reinforcing what students learned about technology, innovation, and digital convergence in the previous session.</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solidFill>
                  <a:srgbClr val="151B26"/>
                </a:solidFill>
                <a:effectLst/>
                <a:latin typeface="Arial" panose="020B0604020202020204" pitchFamily="34" charset="0"/>
                <a:ea typeface="Arial" panose="020B0604020202020204" pitchFamily="34" charset="0"/>
              </a:rPr>
              <a:t>Ask students to comment on the Binary Code example they see on the screen. Does the Bi- in the word Binary give students a clue as to why they only see two digits—0 and 1?</a:t>
            </a:r>
            <a:br>
              <a:rPr lang="en-US" sz="1200" u="none" strike="noStrike" dirty="0">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Invite students to consider what would happen </a:t>
            </a:r>
            <a:r>
              <a:rPr lang="en-US" sz="1200" i="0" u="none" strike="noStrike" dirty="0">
                <a:effectLst/>
                <a:latin typeface="Arial" panose="020B0604020202020204" pitchFamily="34" charset="0"/>
                <a:ea typeface="Arial" panose="020B0604020202020204" pitchFamily="34" charset="0"/>
              </a:rPr>
              <a:t>i</a:t>
            </a:r>
            <a:r>
              <a:rPr lang="en-US" sz="1200" i="0" u="none" strike="noStrike" dirty="0">
                <a:solidFill>
                  <a:srgbClr val="151B26"/>
                </a:solidFill>
                <a:effectLst/>
                <a:latin typeface="Arial" panose="020B0604020202020204" pitchFamily="34" charset="0"/>
                <a:ea typeface="Arial" panose="020B0604020202020204" pitchFamily="34" charset="0"/>
              </a:rPr>
              <a:t>f our smart phone spoke Spanish but the camera spoke Chinese and our credit card spoke Arabic, but our music player spoke French. Would they be able to understand what the others were saying? Ask students, “How could you improve their ability to communicate with one another?”</a:t>
            </a:r>
            <a:br>
              <a:rPr lang="en-US" sz="1200" i="1" u="none" strike="noStrike" dirty="0">
                <a:solidFill>
                  <a:srgbClr val="151B26"/>
                </a:solidFill>
                <a:effectLst/>
                <a:latin typeface="Arial" panose="020B0604020202020204" pitchFamily="34" charset="0"/>
                <a:ea typeface="Arial" panose="020B0604020202020204" pitchFamily="34" charset="0"/>
              </a:rPr>
            </a:b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Invite volunteers to explain to the class how computers and other digital devices communicate with one another. If no one can provide the correct answer, point again to “Binary Code” on the screen. </a:t>
            </a:r>
            <a:r>
              <a:rPr lang="en-US" sz="1200" u="none" strike="noStrike" dirty="0">
                <a:solidFill>
                  <a:srgbClr val="151B26"/>
                </a:solidFill>
                <a:effectLst/>
                <a:latin typeface="Arial" panose="020B0604020202020204" pitchFamily="34" charset="0"/>
                <a:ea typeface="Arial" panose="020B0604020202020204" pitchFamily="34" charset="0"/>
              </a:rPr>
              <a:t>Lead students to the understanding that Binary Code acts as a “translator.” It is a common digital language that allows the functions of a single device or multiple devices to converge and communicate.</a:t>
            </a:r>
            <a:br>
              <a:rPr lang="en-US" sz="1200" u="none" strike="noStrike" dirty="0">
                <a:solidFill>
                  <a:srgbClr val="151B26"/>
                </a:solidFill>
                <a:effectLst/>
                <a:latin typeface="Arial" panose="020B0604020202020204" pitchFamily="34" charset="0"/>
                <a:ea typeface="Arial" panose="020B0604020202020204" pitchFamily="34" charset="0"/>
              </a:rPr>
            </a:br>
            <a:endParaRPr lang="en-US" sz="1200" u="none" strike="noStrike" dirty="0">
              <a:solidFill>
                <a:srgbClr val="151B26"/>
              </a:solidFill>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dirty="0">
                <a:effectLst/>
                <a:latin typeface="Arial" panose="020B0604020202020204" pitchFamily="34" charset="0"/>
                <a:ea typeface="Arial" panose="020B0604020202020204" pitchFamily="34" charset="0"/>
              </a:rPr>
              <a:t>Click to show how binary code works. Signals from one device are translated into a series of zeros and ones. The series is sent to another device, which reassembles the zeros and ones into the original signal</a:t>
            </a:r>
            <a:r>
              <a:rPr lang="en-US" sz="1200" dirty="0">
                <a:effectLst/>
                <a:latin typeface="Arial" panose="020B0604020202020204" pitchFamily="34" charset="0"/>
                <a:ea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6</a:t>
            </a:fld>
            <a:endParaRPr lang="en-US"/>
          </a:p>
        </p:txBody>
      </p:sp>
    </p:spTree>
    <p:extLst>
      <p:ext uri="{BB962C8B-B14F-4D97-AF65-F5344CB8AC3E}">
        <p14:creationId xmlns:p14="http://schemas.microsoft.com/office/powerpoint/2010/main" val="291012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a:t>
            </a: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Ask students to think silently about their favorite foods and choose one. Tell them the only condition is that it must have between three and seven letters when you spell it out.</a:t>
            </a:r>
          </a:p>
          <a:p>
            <a:pPr marL="171450" marR="0" lvl="0" indent="-171450">
              <a:lnSpc>
                <a:spcPct val="115000"/>
              </a:lnSpc>
              <a:spcBef>
                <a:spcPts val="1200"/>
              </a:spcBef>
              <a:spcAft>
                <a:spcPts val="0"/>
              </a:spcAft>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Click to reveal the binary code alphabet.</a:t>
            </a:r>
          </a:p>
          <a:p>
            <a:pPr marL="171450" marR="0" lvl="0" indent="-171450">
              <a:lnSpc>
                <a:spcPct val="115000"/>
              </a:lnSpc>
              <a:spcBef>
                <a:spcPts val="1200"/>
              </a:spcBef>
              <a:spcAft>
                <a:spcPts val="0"/>
              </a:spcAft>
              <a:buFont typeface="Arial" panose="020B0604020202020204" pitchFamily="34" charset="0"/>
              <a:buChar char="•"/>
            </a:pPr>
            <a:endParaRPr lang="en-US" sz="12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Challenge students to write their favorite food in binary code, stacking the series of binary code “letters” into a column, similar to how the code was displayed in the box in the previous slide.</a:t>
            </a:r>
          </a:p>
          <a:p>
            <a:pPr marL="171450" marR="0" lvl="0" indent="-171450">
              <a:lnSpc>
                <a:spcPct val="115000"/>
              </a:lnSpc>
              <a:spcBef>
                <a:spcPts val="1200"/>
              </a:spcBef>
              <a:spcAft>
                <a:spcPts val="0"/>
              </a:spcAft>
              <a:buFont typeface="Arial" panose="020B0604020202020204" pitchFamily="34" charset="0"/>
              <a:buChar char="•"/>
            </a:pPr>
            <a:endParaRPr lang="en-US" sz="1200" dirty="0">
              <a:effectLst/>
              <a:latin typeface="Arial" panose="020B0604020202020204" pitchFamily="34" charset="0"/>
              <a:ea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r>
              <a:rPr lang="en-US" sz="1200" dirty="0">
                <a:effectLst/>
                <a:latin typeface="Arial" panose="020B0604020202020204" pitchFamily="34" charset="0"/>
                <a:ea typeface="Arial" panose="020B0604020202020204" pitchFamily="34" charset="0"/>
              </a:rPr>
              <a:t>After approximately 4–5 minutes, have students exchange papers with a peer to see if they can “reassemble the signal” to determine their partner’s favorite food</a:t>
            </a:r>
            <a:r>
              <a:rPr lang="en-US" sz="1200" dirty="0">
                <a:effectLst/>
                <a:latin typeface="Arial" panose="020B0604020202020204" pitchFamily="34" charset="0"/>
                <a:ea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7</a:t>
            </a:fld>
            <a:endParaRPr lang="en-US"/>
          </a:p>
        </p:txBody>
      </p:sp>
    </p:spTree>
    <p:extLst>
      <p:ext uri="{BB962C8B-B14F-4D97-AF65-F5344CB8AC3E}">
        <p14:creationId xmlns:p14="http://schemas.microsoft.com/office/powerpoint/2010/main" val="2214083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Instructional Notes</a:t>
            </a:r>
            <a:r>
              <a:rPr lang="en-US" dirty="0">
                <a:latin typeface="Arial" panose="020B0604020202020204" pitchFamily="34" charset="0"/>
                <a:cs typeface="Arial" panose="020B0604020202020204" pitchFamily="34" charset="0"/>
              </a:rPr>
              <a:t>:</a:t>
            </a:r>
            <a:endParaRPr lang="en-US" sz="18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Provide students with an opportunity to demonstrate their understanding of how binary code disassembles and reassembles signals using the </a:t>
            </a:r>
            <a:r>
              <a:rPr lang="en-US" sz="1200" b="1" u="none" strike="noStrike" dirty="0">
                <a:effectLst/>
                <a:latin typeface="Arial" panose="020B0604020202020204" pitchFamily="34" charset="0"/>
                <a:ea typeface="Arial" panose="020B0604020202020204" pitchFamily="34" charset="0"/>
              </a:rPr>
              <a:t>Crack the Code</a:t>
            </a:r>
            <a:r>
              <a:rPr lang="en-US" sz="1200" u="none" strike="noStrike" dirty="0">
                <a:effectLst/>
                <a:latin typeface="Arial" panose="020B0604020202020204" pitchFamily="34" charset="0"/>
                <a:ea typeface="Arial" panose="020B0604020202020204" pitchFamily="34" charset="0"/>
              </a:rPr>
              <a:t> student handout.</a:t>
            </a:r>
          </a:p>
          <a:p>
            <a:pPr marL="171450" marR="0" lvl="0" indent="-171450">
              <a:lnSpc>
                <a:spcPct val="115000"/>
              </a:lnSpc>
              <a:spcBef>
                <a:spcPts val="0"/>
              </a:spcBef>
              <a:spcAft>
                <a:spcPts val="0"/>
              </a:spcAft>
              <a:buFont typeface="Arial" panose="020B0604020202020204" pitchFamily="34" charset="0"/>
              <a:buChar char="•"/>
            </a:pPr>
            <a:endParaRPr lang="en-US" sz="1200" b="0" i="0" u="none" strike="noStrike" kern="1200" dirty="0">
              <a:solidFill>
                <a:schemeClr val="tx1"/>
              </a:solidFill>
              <a:effectLst/>
              <a:latin typeface="Arial" panose="020B0604020202020204" pitchFamily="34" charset="0"/>
              <a:ea typeface="+mn-ea"/>
              <a:cs typeface="+mn-cs"/>
            </a:endParaRPr>
          </a:p>
          <a:p>
            <a:pPr marL="171450" marR="0" lvl="0" indent="-171450">
              <a:lnSpc>
                <a:spcPct val="115000"/>
              </a:lnSpc>
              <a:spcBef>
                <a:spcPts val="0"/>
              </a:spcBef>
              <a:spcAft>
                <a:spcPts val="0"/>
              </a:spcAf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mn-cs"/>
              </a:rPr>
              <a:t>Direct students to begin with Part 1. Each box includes a pixelated image of empty and filled-in squares. Reinforce the directions that each empty square stands for a 0 and each filled square represents a 1. Instruct students to record the binary code for each image on the lines next to each box.</a:t>
            </a:r>
            <a:r>
              <a:rPr lang="en-US" sz="1800" dirty="0">
                <a:effectLst/>
              </a:rPr>
              <a:t> </a:t>
            </a:r>
            <a:br>
              <a:rPr lang="en-US" sz="1800" u="none" strike="noStrike" dirty="0">
                <a:effectLst/>
                <a:latin typeface="Arial" panose="020B0604020202020204" pitchFamily="34" charset="0"/>
                <a:ea typeface="Arial" panose="020B0604020202020204" pitchFamily="34" charset="0"/>
              </a:rPr>
            </a:br>
            <a:endParaRPr lang="en-US" sz="18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mn-cs"/>
              </a:rPr>
              <a:t>Now in Part 2, students will use the right column to practice reassembling messages. They will look at the binary code that is present on each line and fill in the squares accordingly to create their own pixelated images.</a:t>
            </a:r>
            <a:r>
              <a:rPr lang="en-US" sz="1800" dirty="0">
                <a:effectLst/>
              </a:rPr>
              <a:t> </a:t>
            </a:r>
            <a:endParaRPr lang="en-US" sz="1800" u="none" strike="noStrike" dirty="0">
              <a:effectLst/>
              <a:latin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endParaRPr lang="en-US" sz="1800" u="none" strike="noStrike" dirty="0">
              <a:effectLst/>
              <a:latin typeface="Arial" panose="020B06040202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800" u="none" strike="noStrike" dirty="0">
                <a:effectLst/>
                <a:latin typeface="Arial" panose="020B0604020202020204" pitchFamily="34" charset="0"/>
                <a:ea typeface="Arial" panose="020B0604020202020204" pitchFamily="34" charset="0"/>
              </a:rPr>
              <a:t>Using the answer key as reference, inform each student if they were able to “crack the code</a:t>
            </a:r>
            <a:r>
              <a:rPr lang="en-US" sz="1800" u="none" strike="noStrike" dirty="0">
                <a:effectLst/>
                <a:latin typeface="Arial" panose="020B0604020202020204" pitchFamily="34" charset="0"/>
                <a:ea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8</a:t>
            </a:fld>
            <a:endParaRPr lang="en-US"/>
          </a:p>
        </p:txBody>
      </p:sp>
    </p:spTree>
    <p:extLst>
      <p:ext uri="{BB962C8B-B14F-4D97-AF65-F5344CB8AC3E}">
        <p14:creationId xmlns:p14="http://schemas.microsoft.com/office/powerpoint/2010/main" val="379718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915" y="1302819"/>
            <a:ext cx="8450558" cy="4709564"/>
          </a:xfrm>
          <a:solidFill>
            <a:schemeClr val="bg1"/>
          </a:solidFill>
        </p:spPr>
        <p:txBody>
          <a:bodyPr/>
          <a:lstStyle>
            <a:lvl1pPr>
              <a:buClr>
                <a:schemeClr val="tx1"/>
              </a:buClr>
              <a:defRPr/>
            </a:lvl1pPr>
            <a:lvl2pPr marL="502920" indent="-228600">
              <a:buFont typeface="Courier New" panose="02070309020205020404" pitchFamily="49" charset="0"/>
              <a:buChar char="o"/>
              <a:defRPr/>
            </a:lvl2pPr>
            <a:lvl3pPr marL="777240">
              <a:buFont typeface="Arial" panose="020B0604020202020204" pitchFamily="34" charset="0"/>
              <a:buChar char="•"/>
              <a:defRPr/>
            </a:lvl3pPr>
            <a:lvl4pPr marL="1051560">
              <a:defRPr/>
            </a:lvl4pPr>
            <a:lvl5pPr marL="132588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94506847-146F-B84A-A02A-14C972E4EF74}"/>
              </a:ext>
            </a:extLst>
          </p:cNvPr>
          <p:cNvSpPr>
            <a:spLocks noGrp="1"/>
          </p:cNvSpPr>
          <p:nvPr>
            <p:ph type="title"/>
          </p:nvPr>
        </p:nvSpPr>
        <p:spPr>
          <a:xfrm>
            <a:off x="345424" y="187099"/>
            <a:ext cx="8151990" cy="817631"/>
          </a:xfrm>
        </p:spPr>
        <p:txBody>
          <a:bodyPr>
            <a:normAutofit/>
          </a:bodyPr>
          <a:lstStyle>
            <a:lvl1pPr>
              <a:defRPr sz="35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0173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B92A1-5AE9-2F40-A920-D441C933D954}"/>
              </a:ext>
            </a:extLst>
          </p:cNvPr>
          <p:cNvSpPr/>
          <p:nvPr userDrawn="1"/>
        </p:nvSpPr>
        <p:spPr>
          <a:xfrm>
            <a:off x="0" y="1147313"/>
            <a:ext cx="9144000" cy="498645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solidFill>
                <a:schemeClr val="accent1"/>
              </a:solidFill>
              <a:latin typeface="Arial" panose="020B0604020202020204" pitchFamily="34" charset="0"/>
            </a:endParaRPr>
          </a:p>
        </p:txBody>
      </p:sp>
      <p:sp>
        <p:nvSpPr>
          <p:cNvPr id="4" name="Title 1">
            <a:extLst>
              <a:ext uri="{FF2B5EF4-FFF2-40B4-BE49-F238E27FC236}">
                <a16:creationId xmlns:a16="http://schemas.microsoft.com/office/drawing/2014/main" id="{AC09C208-8D04-4F4B-901C-422634BB5532}"/>
              </a:ext>
            </a:extLst>
          </p:cNvPr>
          <p:cNvSpPr>
            <a:spLocks noGrp="1"/>
          </p:cNvSpPr>
          <p:nvPr>
            <p:ph type="title"/>
          </p:nvPr>
        </p:nvSpPr>
        <p:spPr>
          <a:xfrm>
            <a:off x="345427" y="187100"/>
            <a:ext cx="8453143" cy="817631"/>
          </a:xfrm>
        </p:spPr>
        <p:txBody>
          <a:bodyPr>
            <a:normAutofit/>
          </a:bodyPr>
          <a:lstStyle>
            <a:lvl1pPr>
              <a:defRPr sz="35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317E51D4-200E-BC42-8336-D35A293E774B}"/>
              </a:ext>
            </a:extLst>
          </p:cNvPr>
          <p:cNvSpPr>
            <a:spLocks noGrp="1"/>
          </p:cNvSpPr>
          <p:nvPr>
            <p:ph idx="1"/>
          </p:nvPr>
        </p:nvSpPr>
        <p:spPr>
          <a:xfrm>
            <a:off x="345427" y="1314035"/>
            <a:ext cx="8151990" cy="4709563"/>
          </a:xfrm>
          <a:noFill/>
        </p:spPr>
        <p:txBody>
          <a:bodyPr/>
          <a:lstStyle>
            <a:lvl1pPr>
              <a:lnSpc>
                <a:spcPct val="100000"/>
              </a:lnSpc>
              <a:buClr>
                <a:schemeClr val="bg1"/>
              </a:buClr>
              <a:defRPr>
                <a:solidFill>
                  <a:schemeClr val="bg1"/>
                </a:solidFill>
              </a:defRPr>
            </a:lvl1pPr>
            <a:lvl2pPr marL="502920" indent="-228600">
              <a:defRPr>
                <a:solidFill>
                  <a:schemeClr val="bg1"/>
                </a:solidFill>
              </a:defRPr>
            </a:lvl2pPr>
            <a:lvl3pPr marL="777240">
              <a:defRPr>
                <a:solidFill>
                  <a:schemeClr val="bg1"/>
                </a:solidFill>
              </a:defRPr>
            </a:lvl3pPr>
            <a:lvl4pPr marL="1051560">
              <a:defRPr>
                <a:solidFill>
                  <a:schemeClr val="bg1"/>
                </a:solidFill>
              </a:defRPr>
            </a:lvl4pPr>
            <a:lvl5pPr marL="1325880">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380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5425" y="1302819"/>
            <a:ext cx="4080918" cy="4709564"/>
          </a:xfrm>
          <a:solidFill>
            <a:schemeClr val="bg1"/>
          </a:solidFill>
        </p:spPr>
        <p:txBody>
          <a:bodyPr/>
          <a:lstStyle>
            <a:lvl1pPr>
              <a:buClr>
                <a:schemeClr val="tx1"/>
              </a:buClr>
              <a:defRPr sz="2000"/>
            </a:lvl1pPr>
            <a:lvl2pPr>
              <a:buFont typeface="Courier New" panose="02070309020205020404" pitchFamily="49" charset="0"/>
              <a:buChar char="o"/>
              <a:defRPr sz="1800"/>
            </a:lvl2pPr>
            <a:lvl3pPr marL="777240">
              <a:buFont typeface="Arial" panose="020B0604020202020204" pitchFamily="34" charset="0"/>
              <a:buChar char="•"/>
              <a:defRPr sz="1800"/>
            </a:lvl3pPr>
            <a:lvl4pPr marL="1051560">
              <a:defRPr sz="1600"/>
            </a:lvl4pPr>
            <a:lvl5pPr marL="132588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10" y="1302819"/>
            <a:ext cx="4226565" cy="2694520"/>
          </a:xfrm>
          <a:solidFill>
            <a:schemeClr val="bg1"/>
          </a:solidFill>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36094164-CBA4-7A42-A28F-CD8F64EC2734}"/>
              </a:ext>
            </a:extLst>
          </p:cNvPr>
          <p:cNvSpPr>
            <a:spLocks noGrp="1"/>
          </p:cNvSpPr>
          <p:nvPr>
            <p:ph type="title"/>
          </p:nvPr>
        </p:nvSpPr>
        <p:spPr>
          <a:xfrm>
            <a:off x="345424" y="186834"/>
            <a:ext cx="8151990" cy="817631"/>
          </a:xfrm>
        </p:spPr>
        <p:txBody>
          <a:bodyPr>
            <a:normAutofit/>
          </a:bodyPr>
          <a:lstStyle>
            <a:lvl1pPr>
              <a:defRPr sz="35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5172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5424" y="187099"/>
            <a:ext cx="8151990" cy="817631"/>
          </a:xfrm>
        </p:spPr>
        <p:txBody>
          <a:bodyPr>
            <a:normAutofit/>
          </a:bodyPr>
          <a:lstStyle>
            <a:lvl1pPr>
              <a:defRPr sz="35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1014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CAEFF-FF94-5245-8A1B-ABC6B9D4B405}"/>
              </a:ext>
            </a:extLst>
          </p:cNvPr>
          <p:cNvSpPr/>
          <p:nvPr userDrawn="1"/>
        </p:nvSpPr>
        <p:spPr>
          <a:xfrm>
            <a:off x="0" y="0"/>
            <a:ext cx="9144000" cy="1319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80358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B6C248-E7A8-3948-977B-990D217248BC}"/>
              </a:ext>
            </a:extLst>
          </p:cNvPr>
          <p:cNvSpPr/>
          <p:nvPr userDrawn="1"/>
        </p:nvSpPr>
        <p:spPr>
          <a:xfrm>
            <a:off x="0" y="0"/>
            <a:ext cx="9144000" cy="1147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Text Placeholder 2"/>
          <p:cNvSpPr>
            <a:spLocks noGrp="1"/>
          </p:cNvSpPr>
          <p:nvPr>
            <p:ph type="body" idx="1"/>
          </p:nvPr>
        </p:nvSpPr>
        <p:spPr>
          <a:xfrm>
            <a:off x="345424" y="1310069"/>
            <a:ext cx="8465811" cy="4707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45424" y="170916"/>
            <a:ext cx="8465811" cy="817631"/>
          </a:xfrm>
          <a:prstGeom prst="rect">
            <a:avLst/>
          </a:prstGeom>
        </p:spPr>
        <p:txBody>
          <a:bodyPr vert="horz" lIns="91440" tIns="45720" rIns="91440" bIns="45720" rtlCol="0" anchor="ctr">
            <a:noAutofit/>
          </a:bodyPr>
          <a:lstStyle/>
          <a:p>
            <a:r>
              <a:rPr lang="en-US" dirty="0"/>
              <a:t>Click to edit Master </a:t>
            </a:r>
            <a:br>
              <a:rPr lang="en-US" dirty="0"/>
            </a:br>
            <a:r>
              <a:rPr lang="en-US" dirty="0"/>
              <a:t>title style</a:t>
            </a:r>
          </a:p>
        </p:txBody>
      </p:sp>
      <p:cxnSp>
        <p:nvCxnSpPr>
          <p:cNvPr id="5" name="Straight Connector 4">
            <a:extLst>
              <a:ext uri="{FF2B5EF4-FFF2-40B4-BE49-F238E27FC236}">
                <a16:creationId xmlns:a16="http://schemas.microsoft.com/office/drawing/2014/main" id="{2374CD24-BEF7-7B47-BCF1-56EB57C1C84D}"/>
              </a:ext>
            </a:extLst>
          </p:cNvPr>
          <p:cNvCxnSpPr/>
          <p:nvPr userDrawn="1"/>
        </p:nvCxnSpPr>
        <p:spPr>
          <a:xfrm>
            <a:off x="345424" y="1012823"/>
            <a:ext cx="846581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AC0586-0EBF-6C4E-8548-51A34D5E1A28}"/>
              </a:ext>
            </a:extLst>
          </p:cNvPr>
          <p:cNvCxnSpPr/>
          <p:nvPr userDrawn="1"/>
        </p:nvCxnSpPr>
        <p:spPr>
          <a:xfrm>
            <a:off x="345424" y="6126990"/>
            <a:ext cx="846581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8C24DE-4266-3349-BA5E-2F6DD6557E26}"/>
              </a:ext>
            </a:extLst>
          </p:cNvPr>
          <p:cNvCxnSpPr>
            <a:cxnSpLocks/>
          </p:cNvCxnSpPr>
          <p:nvPr userDrawn="1"/>
        </p:nvCxnSpPr>
        <p:spPr>
          <a:xfrm>
            <a:off x="-8626" y="1147245"/>
            <a:ext cx="91526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A5F0EB-7BD4-1A48-974F-FB5B765B7267}"/>
              </a:ext>
            </a:extLst>
          </p:cNvPr>
          <p:cNvSpPr txBox="1"/>
          <p:nvPr userDrawn="1"/>
        </p:nvSpPr>
        <p:spPr>
          <a:xfrm>
            <a:off x="8499471" y="6393827"/>
            <a:ext cx="375920" cy="215444"/>
          </a:xfrm>
          <a:prstGeom prst="rect">
            <a:avLst/>
          </a:prstGeom>
          <a:noFill/>
        </p:spPr>
        <p:txBody>
          <a:bodyPr wrap="square" rtlCol="0">
            <a:spAutoFit/>
          </a:bodyPr>
          <a:lstStyle/>
          <a:p>
            <a:pPr algn="r"/>
            <a:fld id="{AE97281F-8489-2C49-9B4F-A9A0E789A564}" type="slidenum">
              <a:rPr lang="en-US" sz="800" b="0" i="0" smtClean="0">
                <a:solidFill>
                  <a:schemeClr val="tx1"/>
                </a:solidFill>
                <a:latin typeface="Arial" panose="020B0604020202020204" pitchFamily="34" charset="0"/>
                <a:ea typeface="Helvetica Neue" panose="02000503000000020004" pitchFamily="2" charset="0"/>
                <a:cs typeface="Arial" panose="020B0604020202020204" pitchFamily="34" charset="0"/>
              </a:rPr>
              <a:pPr algn="r"/>
              <a:t>‹#›</a:t>
            </a:fld>
            <a:endParaRPr lang="en-US" sz="800" b="0" i="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id="{30C35975-AF4A-AE43-9C9D-3B0D81DE06C2}"/>
              </a:ext>
            </a:extLst>
          </p:cNvPr>
          <p:cNvSpPr txBox="1"/>
          <p:nvPr userDrawn="1"/>
        </p:nvSpPr>
        <p:spPr>
          <a:xfrm>
            <a:off x="5686734" y="6411151"/>
            <a:ext cx="2874826" cy="19236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650" spc="-10" dirty="0">
                <a:solidFill>
                  <a:schemeClr val="tx2"/>
                </a:solidFill>
                <a:latin typeface="Arial" panose="020B0604020202020204" pitchFamily="34" charset="0"/>
                <a:cs typeface="Arial" panose="020B0604020202020204" pitchFamily="34" charset="0"/>
              </a:rPr>
              <a:t>Copyright </a:t>
            </a:r>
            <a:r>
              <a:rPr lang="en-US" sz="650" b="0" i="0" kern="1200" spc="-10" dirty="0">
                <a:solidFill>
                  <a:schemeClr val="tx2"/>
                </a:solidFill>
                <a:effectLst/>
                <a:latin typeface="Arial" panose="020B0604020202020204" pitchFamily="34" charset="0"/>
                <a:ea typeface="+mn-ea"/>
                <a:cs typeface="Arial" panose="020B0604020202020204" pitchFamily="34" charset="0"/>
              </a:rPr>
              <a:t>© 2021 Mastercard International Incorporated. All rights reserved.</a:t>
            </a:r>
            <a:endParaRPr lang="en-US" sz="650" spc="-10" dirty="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727A1EA-3010-6247-A99D-ACFA0CDF577E}"/>
              </a:ext>
            </a:extLst>
          </p:cNvPr>
          <p:cNvPicPr>
            <a:picLocks noChangeAspect="1"/>
          </p:cNvPicPr>
          <p:nvPr userDrawn="1"/>
        </p:nvPicPr>
        <p:blipFill>
          <a:blip r:embed="rId7"/>
          <a:stretch>
            <a:fillRect/>
          </a:stretch>
        </p:blipFill>
        <p:spPr>
          <a:xfrm>
            <a:off x="1084011" y="6341374"/>
            <a:ext cx="973353" cy="227116"/>
          </a:xfrm>
          <a:prstGeom prst="rect">
            <a:avLst/>
          </a:prstGeom>
        </p:spPr>
      </p:pic>
      <p:cxnSp>
        <p:nvCxnSpPr>
          <p:cNvPr id="15" name="Straight Connector 14">
            <a:extLst>
              <a:ext uri="{FF2B5EF4-FFF2-40B4-BE49-F238E27FC236}">
                <a16:creationId xmlns:a16="http://schemas.microsoft.com/office/drawing/2014/main" id="{8722B54D-5A13-EA42-B18E-9F8E227AE898}"/>
              </a:ext>
            </a:extLst>
          </p:cNvPr>
          <p:cNvCxnSpPr>
            <a:cxnSpLocks/>
          </p:cNvCxnSpPr>
          <p:nvPr userDrawn="1"/>
        </p:nvCxnSpPr>
        <p:spPr>
          <a:xfrm>
            <a:off x="968101" y="6342045"/>
            <a:ext cx="0" cy="234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Diagram, venn diagram&#10;&#10;Description automatically generated">
            <a:extLst>
              <a:ext uri="{FF2B5EF4-FFF2-40B4-BE49-F238E27FC236}">
                <a16:creationId xmlns:a16="http://schemas.microsoft.com/office/drawing/2014/main" id="{C3F94CF4-F3B5-1346-AEB3-4BCD311EBA5B}"/>
              </a:ext>
            </a:extLst>
          </p:cNvPr>
          <p:cNvPicPr>
            <a:picLocks noChangeAspect="1"/>
          </p:cNvPicPr>
          <p:nvPr userDrawn="1"/>
        </p:nvPicPr>
        <p:blipFill>
          <a:blip r:embed="rId8"/>
          <a:stretch>
            <a:fillRect/>
          </a:stretch>
        </p:blipFill>
        <p:spPr>
          <a:xfrm>
            <a:off x="345424" y="6305295"/>
            <a:ext cx="484599" cy="298215"/>
          </a:xfrm>
          <a:prstGeom prst="rect">
            <a:avLst/>
          </a:prstGeom>
        </p:spPr>
      </p:pic>
    </p:spTree>
    <p:extLst>
      <p:ext uri="{BB962C8B-B14F-4D97-AF65-F5344CB8AC3E}">
        <p14:creationId xmlns:p14="http://schemas.microsoft.com/office/powerpoint/2010/main" val="234913267"/>
      </p:ext>
    </p:extLst>
  </p:cSld>
  <p:clrMap bg1="lt1" tx1="dk1" bg2="lt2" tx2="dk2" accent1="accent1" accent2="accent2" accent3="accent3" accent4="accent4" accent5="accent5" accent6="accent6" hlink="hlink" folHlink="folHlink"/>
  <p:sldLayoutIdLst>
    <p:sldLayoutId id="2147483662" r:id="rId1"/>
    <p:sldLayoutId id="2147483670" r:id="rId2"/>
    <p:sldLayoutId id="2147483664"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3400" b="1" i="0" kern="1200" spc="-50" baseline="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heartlight.org/articles/201511/20151120_alittlelight.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www.heartlight.org/articles/201511/20151120_alittleligh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hite">
            <a:extLst>
              <a:ext uri="{FF2B5EF4-FFF2-40B4-BE49-F238E27FC236}">
                <a16:creationId xmlns:a16="http://schemas.microsoft.com/office/drawing/2014/main" id="{0D8A4AEB-DDE4-A049-85E0-A4AC67598155}"/>
              </a:ext>
            </a:extLst>
          </p:cNvPr>
          <p:cNvSpPr/>
          <p:nvPr/>
        </p:nvSpPr>
        <p:spPr>
          <a:xfrm>
            <a:off x="0" y="4779038"/>
            <a:ext cx="9144000" cy="207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1D23"/>
              </a:solidFill>
              <a:latin typeface="Arial" panose="020B0604020202020204" pitchFamily="34" charset="0"/>
            </a:endParaRPr>
          </a:p>
        </p:txBody>
      </p:sp>
      <p:sp>
        <p:nvSpPr>
          <p:cNvPr id="8" name="purple">
            <a:extLst>
              <a:ext uri="{FF2B5EF4-FFF2-40B4-BE49-F238E27FC236}">
                <a16:creationId xmlns:a16="http://schemas.microsoft.com/office/drawing/2014/main" id="{F7ABA993-5619-F24D-9079-418B3F6346F6}"/>
              </a:ext>
            </a:extLst>
          </p:cNvPr>
          <p:cNvSpPr/>
          <p:nvPr/>
        </p:nvSpPr>
        <p:spPr>
          <a:xfrm>
            <a:off x="0" y="0"/>
            <a:ext cx="9144000" cy="45930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1D23"/>
              </a:solidFill>
              <a:latin typeface="Arial" panose="020B0604020202020204" pitchFamily="34" charset="0"/>
            </a:endParaRPr>
          </a:p>
        </p:txBody>
      </p:sp>
      <p:pic>
        <p:nvPicPr>
          <p:cNvPr id="4" name="vector">
            <a:extLst>
              <a:ext uri="{FF2B5EF4-FFF2-40B4-BE49-F238E27FC236}">
                <a16:creationId xmlns:a16="http://schemas.microsoft.com/office/drawing/2014/main" id="{81E9B163-89E9-5442-AEFC-4BF4B0B1AE5E}"/>
              </a:ext>
            </a:extLst>
          </p:cNvPr>
          <p:cNvPicPr>
            <a:picLocks noChangeAspect="1"/>
          </p:cNvPicPr>
          <p:nvPr/>
        </p:nvPicPr>
        <p:blipFill rotWithShape="1">
          <a:blip r:embed="rId3"/>
          <a:srcRect l="3802" t="5936" r="36474" b="20208"/>
          <a:stretch/>
        </p:blipFill>
        <p:spPr>
          <a:xfrm>
            <a:off x="2870200" y="0"/>
            <a:ext cx="6273800" cy="4568508"/>
          </a:xfrm>
          <a:prstGeom prst="rect">
            <a:avLst/>
          </a:prstGeom>
        </p:spPr>
      </p:pic>
      <p:sp>
        <p:nvSpPr>
          <p:cNvPr id="14" name="gray">
            <a:extLst>
              <a:ext uri="{FF2B5EF4-FFF2-40B4-BE49-F238E27FC236}">
                <a16:creationId xmlns:a16="http://schemas.microsoft.com/office/drawing/2014/main" id="{CE4A9B01-43AC-3D42-9926-83E71F977BBB}"/>
              </a:ext>
            </a:extLst>
          </p:cNvPr>
          <p:cNvSpPr/>
          <p:nvPr/>
        </p:nvSpPr>
        <p:spPr>
          <a:xfrm>
            <a:off x="0" y="4568508"/>
            <a:ext cx="9144000" cy="10788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1D23"/>
              </a:solidFill>
              <a:latin typeface="Arial" panose="020B0604020202020204" pitchFamily="34" charset="0"/>
            </a:endParaRPr>
          </a:p>
        </p:txBody>
      </p:sp>
      <p:grpSp>
        <p:nvGrpSpPr>
          <p:cNvPr id="2" name="MC and DE">
            <a:extLst>
              <a:ext uri="{FF2B5EF4-FFF2-40B4-BE49-F238E27FC236}">
                <a16:creationId xmlns:a16="http://schemas.microsoft.com/office/drawing/2014/main" id="{72AF3740-9173-634F-8192-F67BC1367055}"/>
              </a:ext>
            </a:extLst>
          </p:cNvPr>
          <p:cNvGrpSpPr/>
          <p:nvPr/>
        </p:nvGrpSpPr>
        <p:grpSpPr>
          <a:xfrm>
            <a:off x="6676932" y="6185649"/>
            <a:ext cx="2147825" cy="374145"/>
            <a:chOff x="345424" y="6305295"/>
            <a:chExt cx="1711940" cy="298215"/>
          </a:xfrm>
        </p:grpSpPr>
        <p:pic>
          <p:nvPicPr>
            <p:cNvPr id="16" name="Picture 15">
              <a:extLst>
                <a:ext uri="{FF2B5EF4-FFF2-40B4-BE49-F238E27FC236}">
                  <a16:creationId xmlns:a16="http://schemas.microsoft.com/office/drawing/2014/main" id="{7427BACF-81B0-AF48-9FE4-6A3E52CDC920}"/>
                </a:ext>
              </a:extLst>
            </p:cNvPr>
            <p:cNvPicPr>
              <a:picLocks noChangeAspect="1"/>
            </p:cNvPicPr>
            <p:nvPr/>
          </p:nvPicPr>
          <p:blipFill>
            <a:blip r:embed="rId4"/>
            <a:stretch>
              <a:fillRect/>
            </a:stretch>
          </p:blipFill>
          <p:spPr>
            <a:xfrm>
              <a:off x="1084011" y="6341374"/>
              <a:ext cx="973353" cy="227116"/>
            </a:xfrm>
            <a:prstGeom prst="rect">
              <a:avLst/>
            </a:prstGeom>
          </p:spPr>
        </p:pic>
        <p:cxnSp>
          <p:nvCxnSpPr>
            <p:cNvPr id="17" name="Straight Connector 16">
              <a:extLst>
                <a:ext uri="{FF2B5EF4-FFF2-40B4-BE49-F238E27FC236}">
                  <a16:creationId xmlns:a16="http://schemas.microsoft.com/office/drawing/2014/main" id="{DC68FEB1-31F5-8E4E-B55D-4E09D11E6EAA}"/>
                </a:ext>
              </a:extLst>
            </p:cNvPr>
            <p:cNvCxnSpPr>
              <a:cxnSpLocks/>
            </p:cNvCxnSpPr>
            <p:nvPr/>
          </p:nvCxnSpPr>
          <p:spPr>
            <a:xfrm>
              <a:off x="968101" y="6342045"/>
              <a:ext cx="0" cy="234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Diagram, venn diagram&#10;&#10;Description automatically generated">
              <a:extLst>
                <a:ext uri="{FF2B5EF4-FFF2-40B4-BE49-F238E27FC236}">
                  <a16:creationId xmlns:a16="http://schemas.microsoft.com/office/drawing/2014/main" id="{A0A2EE06-4067-994D-B5CA-7D5AF470A7AB}"/>
                </a:ext>
              </a:extLst>
            </p:cNvPr>
            <p:cNvPicPr>
              <a:picLocks noChangeAspect="1"/>
            </p:cNvPicPr>
            <p:nvPr/>
          </p:nvPicPr>
          <p:blipFill>
            <a:blip r:embed="rId5"/>
            <a:stretch>
              <a:fillRect/>
            </a:stretch>
          </p:blipFill>
          <p:spPr>
            <a:xfrm>
              <a:off x="345424" y="6305295"/>
              <a:ext cx="484599" cy="298215"/>
            </a:xfrm>
            <a:prstGeom prst="rect">
              <a:avLst/>
            </a:prstGeom>
          </p:spPr>
        </p:pic>
      </p:grpSp>
      <p:pic>
        <p:nvPicPr>
          <p:cNvPr id="19" name="G4T logo">
            <a:extLst>
              <a:ext uri="{FF2B5EF4-FFF2-40B4-BE49-F238E27FC236}">
                <a16:creationId xmlns:a16="http://schemas.microsoft.com/office/drawing/2014/main" id="{D2C2C05C-A205-C545-859D-975627EA4D82}"/>
              </a:ext>
            </a:extLst>
          </p:cNvPr>
          <p:cNvPicPr>
            <a:picLocks noChangeAspect="1"/>
          </p:cNvPicPr>
          <p:nvPr/>
        </p:nvPicPr>
        <p:blipFill>
          <a:blip r:embed="rId6"/>
          <a:srcRect/>
          <a:stretch/>
        </p:blipFill>
        <p:spPr>
          <a:xfrm>
            <a:off x="530685" y="4779038"/>
            <a:ext cx="2199067" cy="696266"/>
          </a:xfrm>
          <a:prstGeom prst="rect">
            <a:avLst/>
          </a:prstGeom>
        </p:spPr>
      </p:pic>
      <p:sp>
        <p:nvSpPr>
          <p:cNvPr id="13" name="TextBox 12">
            <a:extLst>
              <a:ext uri="{FF2B5EF4-FFF2-40B4-BE49-F238E27FC236}">
                <a16:creationId xmlns:a16="http://schemas.microsoft.com/office/drawing/2014/main" id="{B518AD6E-D5CB-6E4E-ACA4-BE3FFCCE98B5}"/>
              </a:ext>
            </a:extLst>
          </p:cNvPr>
          <p:cNvSpPr txBox="1"/>
          <p:nvPr/>
        </p:nvSpPr>
        <p:spPr>
          <a:xfrm>
            <a:off x="429714" y="1705935"/>
            <a:ext cx="4284789" cy="1569660"/>
          </a:xfrm>
          <a:prstGeom prst="rect">
            <a:avLst/>
          </a:prstGeom>
          <a:noFill/>
        </p:spPr>
        <p:txBody>
          <a:bodyPr wrap="square" rtlCol="0">
            <a:spAutoFit/>
          </a:bodyPr>
          <a:lstStyle/>
          <a:p>
            <a:r>
              <a:rPr lang="en-US" sz="4800" b="1" spc="-60" dirty="0">
                <a:solidFill>
                  <a:schemeClr val="bg1"/>
                </a:solidFill>
                <a:latin typeface="Arial" panose="020B0604020202020204" pitchFamily="34" charset="0"/>
                <a:cs typeface="Arial" panose="020B0604020202020204" pitchFamily="34" charset="0"/>
              </a:rPr>
              <a:t>All Things Digital</a:t>
            </a:r>
          </a:p>
        </p:txBody>
      </p:sp>
    </p:spTree>
    <p:extLst>
      <p:ext uri="{BB962C8B-B14F-4D97-AF65-F5344CB8AC3E}">
        <p14:creationId xmlns:p14="http://schemas.microsoft.com/office/powerpoint/2010/main" val="56735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689AF2-6DA5-E742-881D-A369C371CB3A}"/>
              </a:ext>
            </a:extLst>
          </p:cNvPr>
          <p:cNvSpPr>
            <a:spLocks noGrp="1"/>
          </p:cNvSpPr>
          <p:nvPr>
            <p:ph sz="half" idx="1"/>
          </p:nvPr>
        </p:nvSpPr>
        <p:spPr>
          <a:xfrm>
            <a:off x="346075" y="1303338"/>
            <a:ext cx="3850787" cy="4708525"/>
          </a:xfrm>
        </p:spPr>
        <p:txBody>
          <a:bodyPr>
            <a:noAutofit/>
          </a:bodyPr>
          <a:lstStyle/>
          <a:p>
            <a:r>
              <a:rPr lang="en-US" sz="2000" dirty="0"/>
              <a:t>Predict and solve problems </a:t>
            </a:r>
            <a:r>
              <a:rPr lang="en-US" sz="2000" i="1" dirty="0"/>
              <a:t>before</a:t>
            </a:r>
            <a:r>
              <a:rPr lang="en-US" sz="2000" dirty="0"/>
              <a:t> they happen</a:t>
            </a:r>
          </a:p>
          <a:p>
            <a:r>
              <a:rPr lang="en-US" sz="2000" dirty="0"/>
              <a:t>Design systems that can prevent problems from happening</a:t>
            </a:r>
          </a:p>
          <a:p>
            <a:r>
              <a:rPr lang="en-US" sz="2000" dirty="0"/>
              <a:t>Keep company’s computer systems safe and working</a:t>
            </a:r>
          </a:p>
          <a:p>
            <a:r>
              <a:rPr lang="en-US" sz="2000" dirty="0"/>
              <a:t>Design computer systems that are prepared for “disruptions” like natural disasters, cybercrimes, and hacking</a:t>
            </a:r>
          </a:p>
        </p:txBody>
      </p:sp>
      <p:sp>
        <p:nvSpPr>
          <p:cNvPr id="4" name="Title 3">
            <a:extLst>
              <a:ext uri="{FF2B5EF4-FFF2-40B4-BE49-F238E27FC236}">
                <a16:creationId xmlns:a16="http://schemas.microsoft.com/office/drawing/2014/main" id="{C90479D1-2515-4F45-9343-EA79594FEAAE}"/>
              </a:ext>
            </a:extLst>
          </p:cNvPr>
          <p:cNvSpPr>
            <a:spLocks noGrp="1"/>
          </p:cNvSpPr>
          <p:nvPr>
            <p:ph type="title"/>
          </p:nvPr>
        </p:nvSpPr>
        <p:spPr>
          <a:xfrm>
            <a:off x="345424" y="186834"/>
            <a:ext cx="8151990" cy="817631"/>
          </a:xfrm>
        </p:spPr>
        <p:txBody>
          <a:bodyPr/>
          <a:lstStyle/>
          <a:p>
            <a:r>
              <a:rPr lang="en-US"/>
              <a:t>Security Engineer</a:t>
            </a:r>
            <a:endParaRPr lang="en-US" dirty="0"/>
          </a:p>
        </p:txBody>
      </p:sp>
      <p:pic>
        <p:nvPicPr>
          <p:cNvPr id="14" name="Content Placeholder 13" descr="A picture containing text, person, indoor, computer&#10;&#10;Description automatically generated">
            <a:extLst>
              <a:ext uri="{FF2B5EF4-FFF2-40B4-BE49-F238E27FC236}">
                <a16:creationId xmlns:a16="http://schemas.microsoft.com/office/drawing/2014/main" id="{6EE45C26-8EA5-E244-972F-023750693169}"/>
              </a:ext>
            </a:extLst>
          </p:cNvPr>
          <p:cNvPicPr>
            <a:picLocks noGrp="1" noChangeAspect="1"/>
          </p:cNvPicPr>
          <p:nvPr>
            <p:ph sz="half" idx="2"/>
          </p:nvPr>
        </p:nvPicPr>
        <p:blipFill rotWithShape="1">
          <a:blip r:embed="rId3"/>
          <a:srcRect l="7361" r="9801" b="817"/>
          <a:stretch/>
        </p:blipFill>
        <p:spPr>
          <a:xfrm>
            <a:off x="4380598" y="1302819"/>
            <a:ext cx="4417327" cy="2976104"/>
          </a:xfrm>
        </p:spPr>
      </p:pic>
    </p:spTree>
    <p:extLst>
      <p:ext uri="{BB962C8B-B14F-4D97-AF65-F5344CB8AC3E}">
        <p14:creationId xmlns:p14="http://schemas.microsoft.com/office/powerpoint/2010/main" val="1020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1CEE5DE-F023-9648-818B-CF3068890147}"/>
              </a:ext>
            </a:extLst>
          </p:cNvPr>
          <p:cNvSpPr>
            <a:spLocks noGrp="1"/>
          </p:cNvSpPr>
          <p:nvPr>
            <p:ph sz="half" idx="1"/>
          </p:nvPr>
        </p:nvSpPr>
        <p:spPr>
          <a:xfrm>
            <a:off x="345425" y="1302819"/>
            <a:ext cx="3901132" cy="2624412"/>
          </a:xfrm>
          <a:solidFill>
            <a:schemeClr val="accent2">
              <a:lumMod val="20000"/>
              <a:lumOff val="80000"/>
            </a:schemeClr>
          </a:solidFill>
          <a:ln w="38100">
            <a:solidFill>
              <a:schemeClr val="accent2"/>
            </a:solidFill>
          </a:ln>
        </p:spPr>
        <p:txBody>
          <a:bodyPr lIns="274320" tIns="274320" rIns="274320" bIns="365760">
            <a:normAutofit/>
          </a:bodyPr>
          <a:lstStyle/>
          <a:p>
            <a:pPr marL="0" marR="0" indent="0">
              <a:lnSpc>
                <a:spcPct val="107000"/>
              </a:lnSpc>
              <a:spcBef>
                <a:spcPts val="0"/>
              </a:spcBef>
              <a:spcAft>
                <a:spcPts val="800"/>
              </a:spcAft>
              <a:buNone/>
            </a:pPr>
            <a:r>
              <a:rPr lang="en-US" sz="2400" b="1" dirty="0">
                <a:solidFill>
                  <a:schemeClr val="accent1"/>
                </a:solidFill>
                <a:ea typeface="Calibri" panose="020F0502020204030204" pitchFamily="34" charset="0"/>
                <a:cs typeface="Times New Roman" panose="02020603050405020304" pitchFamily="18" charset="0"/>
              </a:rPr>
              <a:t>Cybercrime: </a:t>
            </a:r>
          </a:p>
          <a:p>
            <a:pPr marL="0" indent="0">
              <a:lnSpc>
                <a:spcPct val="107000"/>
              </a:lnSpc>
              <a:spcBef>
                <a:spcPts val="0"/>
              </a:spcBef>
              <a:spcAft>
                <a:spcPts val="800"/>
              </a:spcAft>
              <a:buNone/>
            </a:pPr>
            <a:r>
              <a:rPr lang="en-US" sz="2400" dirty="0">
                <a:ea typeface="Calibri" panose="020F0502020204030204" pitchFamily="34" charset="0"/>
                <a:cs typeface="Times New Roman" panose="02020603050405020304" pitchFamily="18" charset="0"/>
              </a:rPr>
              <a:t>Any crime that involves a computer and a network or the Internet.</a:t>
            </a:r>
          </a:p>
        </p:txBody>
      </p:sp>
      <p:sp>
        <p:nvSpPr>
          <p:cNvPr id="7" name="Content Placeholder 6">
            <a:extLst>
              <a:ext uri="{FF2B5EF4-FFF2-40B4-BE49-F238E27FC236}">
                <a16:creationId xmlns:a16="http://schemas.microsoft.com/office/drawing/2014/main" id="{1F026E98-223D-BF48-A54F-39D3EC814DAC}"/>
              </a:ext>
            </a:extLst>
          </p:cNvPr>
          <p:cNvSpPr>
            <a:spLocks noGrp="1"/>
          </p:cNvSpPr>
          <p:nvPr>
            <p:ph sz="half" idx="2"/>
          </p:nvPr>
        </p:nvSpPr>
        <p:spPr>
          <a:xfrm>
            <a:off x="4572011" y="1302819"/>
            <a:ext cx="4040362" cy="2624412"/>
          </a:xfrm>
          <a:solidFill>
            <a:schemeClr val="accent2">
              <a:lumMod val="20000"/>
              <a:lumOff val="80000"/>
            </a:schemeClr>
          </a:solidFill>
          <a:ln w="38100">
            <a:solidFill>
              <a:schemeClr val="accent2"/>
            </a:solidFill>
          </a:ln>
        </p:spPr>
        <p:txBody>
          <a:bodyPr lIns="274320" tIns="274320" rIns="274320" bIns="365760">
            <a:normAutofit/>
          </a:bodyPr>
          <a:lstStyle/>
          <a:p>
            <a:pPr marL="0" marR="0" indent="0">
              <a:lnSpc>
                <a:spcPct val="107000"/>
              </a:lnSpc>
              <a:spcBef>
                <a:spcPts val="0"/>
              </a:spcBef>
              <a:spcAft>
                <a:spcPts val="800"/>
              </a:spcAft>
              <a:buNone/>
            </a:pPr>
            <a:r>
              <a:rPr lang="en-US" sz="2400" b="1" dirty="0">
                <a:solidFill>
                  <a:schemeClr val="accent1"/>
                </a:solidFill>
                <a:ea typeface="Calibri" panose="020F0502020204030204" pitchFamily="34" charset="0"/>
                <a:cs typeface="Times New Roman" panose="02020603050405020304" pitchFamily="18" charset="0"/>
              </a:rPr>
              <a:t>Malicious hacking: </a:t>
            </a:r>
          </a:p>
          <a:p>
            <a:pPr marL="0" indent="0">
              <a:lnSpc>
                <a:spcPct val="107000"/>
              </a:lnSpc>
              <a:spcBef>
                <a:spcPts val="0"/>
              </a:spcBef>
              <a:spcAft>
                <a:spcPts val="800"/>
              </a:spcAft>
              <a:buNone/>
            </a:pPr>
            <a:r>
              <a:rPr lang="en-US" sz="2400" dirty="0">
                <a:ea typeface="Calibri" panose="020F0502020204030204" pitchFamily="34" charset="0"/>
                <a:cs typeface="Times New Roman" panose="02020603050405020304" pitchFamily="18" charset="0"/>
              </a:rPr>
              <a:t>Trying to get into a network, computer, or device without permission.</a:t>
            </a:r>
          </a:p>
        </p:txBody>
      </p:sp>
      <p:sp>
        <p:nvSpPr>
          <p:cNvPr id="4" name="Title 3">
            <a:extLst>
              <a:ext uri="{FF2B5EF4-FFF2-40B4-BE49-F238E27FC236}">
                <a16:creationId xmlns:a16="http://schemas.microsoft.com/office/drawing/2014/main" id="{83D1B1EA-2A54-A14B-A7EE-E7E702B9073F}"/>
              </a:ext>
            </a:extLst>
          </p:cNvPr>
          <p:cNvSpPr>
            <a:spLocks noGrp="1"/>
          </p:cNvSpPr>
          <p:nvPr>
            <p:ph type="title"/>
          </p:nvPr>
        </p:nvSpPr>
        <p:spPr/>
        <p:txBody>
          <a:bodyPr/>
          <a:lstStyle/>
          <a:p>
            <a:r>
              <a:rPr lang="en-US" dirty="0"/>
              <a:t>Cyber Disruptions</a:t>
            </a:r>
          </a:p>
        </p:txBody>
      </p:sp>
    </p:spTree>
    <p:extLst>
      <p:ext uri="{BB962C8B-B14F-4D97-AF65-F5344CB8AC3E}">
        <p14:creationId xmlns:p14="http://schemas.microsoft.com/office/powerpoint/2010/main" val="25124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bg/>
                                          </p:spTgt>
                                        </p:tgtEl>
                                        <p:attrNameLst>
                                          <p:attrName>style.visibility</p:attrName>
                                        </p:attrNameLst>
                                      </p:cBhvr>
                                      <p:to>
                                        <p:strVal val="visible"/>
                                      </p:to>
                                    </p:set>
                                    <p:animEffect transition="in" filter="fade">
                                      <p:cBhvr>
                                        <p:cTn id="18" dur="500"/>
                                        <p:tgtEl>
                                          <p:spTgt spid="7">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2CF953-D46D-A94A-9876-C5019A31D149}"/>
              </a:ext>
            </a:extLst>
          </p:cNvPr>
          <p:cNvSpPr>
            <a:spLocks noGrp="1"/>
          </p:cNvSpPr>
          <p:nvPr>
            <p:ph sz="half" idx="1"/>
          </p:nvPr>
        </p:nvSpPr>
        <p:spPr>
          <a:xfrm>
            <a:off x="346075" y="1303338"/>
            <a:ext cx="5867156" cy="4708525"/>
          </a:xfrm>
        </p:spPr>
        <p:txBody>
          <a:bodyPr/>
          <a:lstStyle/>
          <a:p>
            <a:pPr>
              <a:spcAft>
                <a:spcPts val="1000"/>
              </a:spcAft>
            </a:pPr>
            <a:r>
              <a:rPr lang="en-US" dirty="0"/>
              <a:t>Our world is using computers for more things every day, and sometimes events happen that cause people not to be able to use them—such as </a:t>
            </a:r>
            <a:r>
              <a:rPr lang="en-US" b="1" dirty="0">
                <a:solidFill>
                  <a:schemeClr val="accent1"/>
                </a:solidFill>
              </a:rPr>
              <a:t>cybercrime</a:t>
            </a:r>
            <a:r>
              <a:rPr lang="en-US" dirty="0"/>
              <a:t> or </a:t>
            </a:r>
            <a:r>
              <a:rPr lang="en-US" b="1" dirty="0">
                <a:solidFill>
                  <a:schemeClr val="accent1"/>
                </a:solidFill>
              </a:rPr>
              <a:t>malicious hacking</a:t>
            </a:r>
            <a:r>
              <a:rPr lang="en-US" dirty="0"/>
              <a:t>. </a:t>
            </a:r>
            <a:r>
              <a:rPr lang="en-US" b="1" dirty="0"/>
              <a:t>Security engineers</a:t>
            </a:r>
            <a:r>
              <a:rPr lang="en-US" dirty="0"/>
              <a:t> design computer systems that are ready for when these disruptions happen. </a:t>
            </a:r>
          </a:p>
          <a:p>
            <a:pPr>
              <a:spcAft>
                <a:spcPts val="1000"/>
              </a:spcAft>
            </a:pPr>
            <a:r>
              <a:rPr lang="en-US" i="1" u="sng" dirty="0"/>
              <a:t>You</a:t>
            </a:r>
            <a:r>
              <a:rPr lang="en-US" dirty="0"/>
              <a:t> will be </a:t>
            </a:r>
            <a:r>
              <a:rPr lang="en-US" b="1" dirty="0"/>
              <a:t>Security engineers </a:t>
            </a:r>
            <a:r>
              <a:rPr lang="en-US" dirty="0"/>
              <a:t>when a malicious hacker disconnects networks and communication devices at your school. </a:t>
            </a:r>
            <a:r>
              <a:rPr lang="en-US" b="1" dirty="0">
                <a:solidFill>
                  <a:schemeClr val="accent4"/>
                </a:solidFill>
              </a:rPr>
              <a:t>Can you use binary code to communicate with each other, figure out the hacker’s password, and get the network back online?</a:t>
            </a:r>
          </a:p>
        </p:txBody>
      </p:sp>
      <p:pic>
        <p:nvPicPr>
          <p:cNvPr id="10" name="Content Placeholder 9">
            <a:extLst>
              <a:ext uri="{FF2B5EF4-FFF2-40B4-BE49-F238E27FC236}">
                <a16:creationId xmlns:a16="http://schemas.microsoft.com/office/drawing/2014/main" id="{64A0D996-D244-1C41-A15C-D28BC6AC1744}"/>
              </a:ext>
            </a:extLst>
          </p:cNvPr>
          <p:cNvPicPr>
            <a:picLocks noGrp="1" noChangeAspect="1"/>
          </p:cNvPicPr>
          <p:nvPr>
            <p:ph sz="half" idx="2"/>
          </p:nvPr>
        </p:nvPicPr>
        <p:blipFill>
          <a:blip r:embed="rId3"/>
          <a:srcRect/>
          <a:stretch/>
        </p:blipFill>
        <p:spPr>
          <a:xfrm>
            <a:off x="6447692" y="1303338"/>
            <a:ext cx="2350233" cy="2350233"/>
          </a:xfrm>
        </p:spPr>
      </p:pic>
      <p:sp>
        <p:nvSpPr>
          <p:cNvPr id="4" name="Title 3">
            <a:extLst>
              <a:ext uri="{FF2B5EF4-FFF2-40B4-BE49-F238E27FC236}">
                <a16:creationId xmlns:a16="http://schemas.microsoft.com/office/drawing/2014/main" id="{C76D1005-8443-E640-9043-8AF6B6C83250}"/>
              </a:ext>
            </a:extLst>
          </p:cNvPr>
          <p:cNvSpPr>
            <a:spLocks noGrp="1"/>
          </p:cNvSpPr>
          <p:nvPr>
            <p:ph type="title"/>
          </p:nvPr>
        </p:nvSpPr>
        <p:spPr>
          <a:xfrm>
            <a:off x="345424" y="186834"/>
            <a:ext cx="8151990" cy="817631"/>
          </a:xfrm>
        </p:spPr>
        <p:txBody>
          <a:bodyPr/>
          <a:lstStyle/>
          <a:p>
            <a:r>
              <a:rPr lang="en-US"/>
              <a:t>On the Case!</a:t>
            </a:r>
            <a:endParaRPr lang="en-US" dirty="0"/>
          </a:p>
        </p:txBody>
      </p:sp>
    </p:spTree>
    <p:extLst>
      <p:ext uri="{BB962C8B-B14F-4D97-AF65-F5344CB8AC3E}">
        <p14:creationId xmlns:p14="http://schemas.microsoft.com/office/powerpoint/2010/main" val="23794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4539F0-B1AE-8944-9AAC-1E5DEEE371D9}"/>
              </a:ext>
            </a:extLst>
          </p:cNvPr>
          <p:cNvSpPr>
            <a:spLocks noGrp="1"/>
          </p:cNvSpPr>
          <p:nvPr>
            <p:ph type="title"/>
          </p:nvPr>
        </p:nvSpPr>
        <p:spPr/>
        <p:txBody>
          <a:bodyPr/>
          <a:lstStyle/>
          <a:p>
            <a:r>
              <a:rPr lang="en-US" dirty="0"/>
              <a:t>Binary Communication</a:t>
            </a:r>
          </a:p>
        </p:txBody>
      </p:sp>
      <p:pic>
        <p:nvPicPr>
          <p:cNvPr id="6" name="Picture 5" descr="A black and yellow flashlight&#10;&#10;Description automatically generated with low confidence">
            <a:extLst>
              <a:ext uri="{FF2B5EF4-FFF2-40B4-BE49-F238E27FC236}">
                <a16:creationId xmlns:a16="http://schemas.microsoft.com/office/drawing/2014/main" id="{E1FEA8A2-5E0A-674C-9DC5-1A440CE59A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737" t="13462" r="14620"/>
          <a:stretch/>
        </p:blipFill>
        <p:spPr>
          <a:xfrm>
            <a:off x="2829702" y="1302819"/>
            <a:ext cx="3484596" cy="2242398"/>
          </a:xfrm>
          <a:prstGeom prst="rect">
            <a:avLst/>
          </a:prstGeom>
        </p:spPr>
      </p:pic>
      <p:sp>
        <p:nvSpPr>
          <p:cNvPr id="8" name="CIRCLE">
            <a:extLst>
              <a:ext uri="{FF2B5EF4-FFF2-40B4-BE49-F238E27FC236}">
                <a16:creationId xmlns:a16="http://schemas.microsoft.com/office/drawing/2014/main" id="{3A6B5BC8-75F7-A44D-99CC-1F70E149F1CB}"/>
              </a:ext>
            </a:extLst>
          </p:cNvPr>
          <p:cNvSpPr/>
          <p:nvPr/>
        </p:nvSpPr>
        <p:spPr>
          <a:xfrm>
            <a:off x="3101748" y="3462484"/>
            <a:ext cx="996462" cy="996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LINE">
            <a:extLst>
              <a:ext uri="{FF2B5EF4-FFF2-40B4-BE49-F238E27FC236}">
                <a16:creationId xmlns:a16="http://schemas.microsoft.com/office/drawing/2014/main" id="{523ADEEB-D61C-334E-83A9-E033D5A8F903}"/>
              </a:ext>
            </a:extLst>
          </p:cNvPr>
          <p:cNvSpPr/>
          <p:nvPr/>
        </p:nvSpPr>
        <p:spPr>
          <a:xfrm>
            <a:off x="2744194" y="4962822"/>
            <a:ext cx="1711570" cy="586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Short flash represents “0”">
            <a:extLst>
              <a:ext uri="{FF2B5EF4-FFF2-40B4-BE49-F238E27FC236}">
                <a16:creationId xmlns:a16="http://schemas.microsoft.com/office/drawing/2014/main" id="{6049AA0C-BB23-464F-80FA-7EE7639F6AFE}"/>
              </a:ext>
            </a:extLst>
          </p:cNvPr>
          <p:cNvSpPr txBox="1"/>
          <p:nvPr/>
        </p:nvSpPr>
        <p:spPr>
          <a:xfrm>
            <a:off x="4572000" y="3545217"/>
            <a:ext cx="3119333"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Short flash represents “0”</a:t>
            </a:r>
          </a:p>
        </p:txBody>
      </p:sp>
      <p:sp>
        <p:nvSpPr>
          <p:cNvPr id="12" name="Long hold flash represents “1”">
            <a:extLst>
              <a:ext uri="{FF2B5EF4-FFF2-40B4-BE49-F238E27FC236}">
                <a16:creationId xmlns:a16="http://schemas.microsoft.com/office/drawing/2014/main" id="{F4B04BD9-B62E-5645-B422-ECF3F7B55F84}"/>
              </a:ext>
            </a:extLst>
          </p:cNvPr>
          <p:cNvSpPr txBox="1"/>
          <p:nvPr/>
        </p:nvSpPr>
        <p:spPr>
          <a:xfrm>
            <a:off x="4572000" y="4840401"/>
            <a:ext cx="3119333"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Long hold flash represents “1”</a:t>
            </a:r>
          </a:p>
        </p:txBody>
      </p:sp>
    </p:spTree>
    <p:extLst>
      <p:ext uri="{BB962C8B-B14F-4D97-AF65-F5344CB8AC3E}">
        <p14:creationId xmlns:p14="http://schemas.microsoft.com/office/powerpoint/2010/main" val="38355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920A6-730C-2541-A1FF-0D2BFD8E95E8}"/>
              </a:ext>
            </a:extLst>
          </p:cNvPr>
          <p:cNvSpPr>
            <a:spLocks noGrp="1"/>
          </p:cNvSpPr>
          <p:nvPr>
            <p:ph idx="1"/>
          </p:nvPr>
        </p:nvSpPr>
        <p:spPr>
          <a:xfrm>
            <a:off x="339915" y="1302819"/>
            <a:ext cx="8450558" cy="4709564"/>
          </a:xfrm>
        </p:spPr>
        <p:txBody>
          <a:bodyPr/>
          <a:lstStyle/>
          <a:p>
            <a:r>
              <a:rPr lang="en-US" dirty="0"/>
              <a:t>With your group, use the </a:t>
            </a:r>
            <a:r>
              <a:rPr lang="en-US" b="1" dirty="0"/>
              <a:t>Binary Alphabet </a:t>
            </a:r>
            <a:r>
              <a:rPr lang="en-US" dirty="0"/>
              <a:t>sheet to translate each message you need to send into binary code.</a:t>
            </a:r>
          </a:p>
          <a:p>
            <a:endParaRPr lang="en-US" dirty="0"/>
          </a:p>
        </p:txBody>
      </p:sp>
      <p:sp>
        <p:nvSpPr>
          <p:cNvPr id="2" name="Title 1">
            <a:extLst>
              <a:ext uri="{FF2B5EF4-FFF2-40B4-BE49-F238E27FC236}">
                <a16:creationId xmlns:a16="http://schemas.microsoft.com/office/drawing/2014/main" id="{47DFA472-2726-B645-A599-ACD88B7C4FCA}"/>
              </a:ext>
            </a:extLst>
          </p:cNvPr>
          <p:cNvSpPr>
            <a:spLocks noGrp="1"/>
          </p:cNvSpPr>
          <p:nvPr>
            <p:ph type="title"/>
          </p:nvPr>
        </p:nvSpPr>
        <p:spPr>
          <a:xfrm>
            <a:off x="345424" y="187099"/>
            <a:ext cx="8151990" cy="817631"/>
          </a:xfrm>
        </p:spPr>
        <p:txBody>
          <a:bodyPr/>
          <a:lstStyle/>
          <a:p>
            <a:r>
              <a:rPr lang="en-US" dirty="0"/>
              <a:t>Step 1: Translate Your Messages</a:t>
            </a:r>
          </a:p>
        </p:txBody>
      </p:sp>
      <p:pic>
        <p:nvPicPr>
          <p:cNvPr id="7" name="Picture 6" descr="Table&#10;&#10;Description automatically generated">
            <a:extLst>
              <a:ext uri="{FF2B5EF4-FFF2-40B4-BE49-F238E27FC236}">
                <a16:creationId xmlns:a16="http://schemas.microsoft.com/office/drawing/2014/main" id="{7CCEDD7F-FAA5-504B-AB9C-9A385C14E932}"/>
              </a:ext>
            </a:extLst>
          </p:cNvPr>
          <p:cNvPicPr>
            <a:picLocks noChangeAspect="1"/>
          </p:cNvPicPr>
          <p:nvPr/>
        </p:nvPicPr>
        <p:blipFill>
          <a:blip r:embed="rId3"/>
          <a:stretch>
            <a:fillRect/>
          </a:stretch>
        </p:blipFill>
        <p:spPr>
          <a:xfrm>
            <a:off x="2116016" y="2127739"/>
            <a:ext cx="4911969" cy="379561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41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4539F0-B1AE-8944-9AAC-1E5DEEE371D9}"/>
              </a:ext>
            </a:extLst>
          </p:cNvPr>
          <p:cNvSpPr>
            <a:spLocks noGrp="1"/>
          </p:cNvSpPr>
          <p:nvPr>
            <p:ph type="title"/>
          </p:nvPr>
        </p:nvSpPr>
        <p:spPr>
          <a:xfrm>
            <a:off x="345424" y="187099"/>
            <a:ext cx="8997868" cy="817631"/>
          </a:xfrm>
        </p:spPr>
        <p:txBody>
          <a:bodyPr/>
          <a:lstStyle/>
          <a:p>
            <a:r>
              <a:rPr lang="en-US" dirty="0"/>
              <a:t>Step 2: Send and Reassemble Messages</a:t>
            </a:r>
          </a:p>
        </p:txBody>
      </p:sp>
      <p:pic>
        <p:nvPicPr>
          <p:cNvPr id="6" name="Picture 5" descr="A black and yellow flashlight&#10;&#10;Description automatically generated with low confidence">
            <a:extLst>
              <a:ext uri="{FF2B5EF4-FFF2-40B4-BE49-F238E27FC236}">
                <a16:creationId xmlns:a16="http://schemas.microsoft.com/office/drawing/2014/main" id="{E1FEA8A2-5E0A-674C-9DC5-1A440CE59A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737" t="13462" r="14620"/>
          <a:stretch/>
        </p:blipFill>
        <p:spPr>
          <a:xfrm>
            <a:off x="2829702" y="1302819"/>
            <a:ext cx="3484596" cy="2242398"/>
          </a:xfrm>
          <a:prstGeom prst="rect">
            <a:avLst/>
          </a:prstGeom>
        </p:spPr>
      </p:pic>
      <p:sp>
        <p:nvSpPr>
          <p:cNvPr id="8" name="CIRCLE">
            <a:extLst>
              <a:ext uri="{FF2B5EF4-FFF2-40B4-BE49-F238E27FC236}">
                <a16:creationId xmlns:a16="http://schemas.microsoft.com/office/drawing/2014/main" id="{3A6B5BC8-75F7-A44D-99CC-1F70E149F1CB}"/>
              </a:ext>
            </a:extLst>
          </p:cNvPr>
          <p:cNvSpPr/>
          <p:nvPr/>
        </p:nvSpPr>
        <p:spPr>
          <a:xfrm>
            <a:off x="3101748" y="3462484"/>
            <a:ext cx="996462" cy="996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LINE">
            <a:extLst>
              <a:ext uri="{FF2B5EF4-FFF2-40B4-BE49-F238E27FC236}">
                <a16:creationId xmlns:a16="http://schemas.microsoft.com/office/drawing/2014/main" id="{523ADEEB-D61C-334E-83A9-E033D5A8F903}"/>
              </a:ext>
            </a:extLst>
          </p:cNvPr>
          <p:cNvSpPr/>
          <p:nvPr/>
        </p:nvSpPr>
        <p:spPr>
          <a:xfrm>
            <a:off x="2744194" y="4962822"/>
            <a:ext cx="1711570" cy="586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Short flash represents “0”">
            <a:extLst>
              <a:ext uri="{FF2B5EF4-FFF2-40B4-BE49-F238E27FC236}">
                <a16:creationId xmlns:a16="http://schemas.microsoft.com/office/drawing/2014/main" id="{6049AA0C-BB23-464F-80FA-7EE7639F6AFE}"/>
              </a:ext>
            </a:extLst>
          </p:cNvPr>
          <p:cNvSpPr txBox="1"/>
          <p:nvPr/>
        </p:nvSpPr>
        <p:spPr>
          <a:xfrm>
            <a:off x="4572000" y="3545217"/>
            <a:ext cx="3119333"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Short flash represents “0”</a:t>
            </a:r>
          </a:p>
        </p:txBody>
      </p:sp>
      <p:sp>
        <p:nvSpPr>
          <p:cNvPr id="12" name="Long hold flash represents “1”">
            <a:extLst>
              <a:ext uri="{FF2B5EF4-FFF2-40B4-BE49-F238E27FC236}">
                <a16:creationId xmlns:a16="http://schemas.microsoft.com/office/drawing/2014/main" id="{F4B04BD9-B62E-5645-B422-ECF3F7B55F84}"/>
              </a:ext>
            </a:extLst>
          </p:cNvPr>
          <p:cNvSpPr txBox="1"/>
          <p:nvPr/>
        </p:nvSpPr>
        <p:spPr>
          <a:xfrm>
            <a:off x="4572000" y="4840401"/>
            <a:ext cx="3119333"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Long hold flash represents “1”</a:t>
            </a:r>
          </a:p>
        </p:txBody>
      </p:sp>
    </p:spTree>
    <p:extLst>
      <p:ext uri="{BB962C8B-B14F-4D97-AF65-F5344CB8AC3E}">
        <p14:creationId xmlns:p14="http://schemas.microsoft.com/office/powerpoint/2010/main" val="505353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F813F6-2A8F-9E48-A1B7-C5FB61D56964}"/>
              </a:ext>
            </a:extLst>
          </p:cNvPr>
          <p:cNvSpPr>
            <a:spLocks noGrp="1"/>
          </p:cNvSpPr>
          <p:nvPr>
            <p:ph idx="1"/>
          </p:nvPr>
        </p:nvSpPr>
        <p:spPr>
          <a:xfrm>
            <a:off x="339915" y="1302819"/>
            <a:ext cx="8450558" cy="4709564"/>
          </a:xfrm>
        </p:spPr>
        <p:txBody>
          <a:bodyPr>
            <a:normAutofit/>
          </a:bodyPr>
          <a:lstStyle/>
          <a:p>
            <a:pPr marL="0" indent="0" algn="ctr">
              <a:buNone/>
            </a:pPr>
            <a:r>
              <a:rPr lang="en-US" sz="5400" dirty="0"/>
              <a:t>What was the hacker’s password?</a:t>
            </a:r>
          </a:p>
          <a:p>
            <a:pPr marL="0" indent="0" algn="ctr">
              <a:buNone/>
            </a:pPr>
            <a:endParaRPr lang="en-US" sz="5400" dirty="0"/>
          </a:p>
        </p:txBody>
      </p:sp>
      <p:sp>
        <p:nvSpPr>
          <p:cNvPr id="2" name="Title 1">
            <a:extLst>
              <a:ext uri="{FF2B5EF4-FFF2-40B4-BE49-F238E27FC236}">
                <a16:creationId xmlns:a16="http://schemas.microsoft.com/office/drawing/2014/main" id="{3BA1F914-80BC-D84C-857B-F7116EBE325C}"/>
              </a:ext>
            </a:extLst>
          </p:cNvPr>
          <p:cNvSpPr>
            <a:spLocks noGrp="1"/>
          </p:cNvSpPr>
          <p:nvPr>
            <p:ph type="title"/>
          </p:nvPr>
        </p:nvSpPr>
        <p:spPr>
          <a:xfrm>
            <a:off x="345424" y="187099"/>
            <a:ext cx="8151990" cy="817631"/>
          </a:xfrm>
        </p:spPr>
        <p:txBody>
          <a:bodyPr/>
          <a:lstStyle/>
          <a:p>
            <a:r>
              <a:rPr lang="en-US" dirty="0"/>
              <a:t>Crack the Code!</a:t>
            </a:r>
          </a:p>
        </p:txBody>
      </p:sp>
      <p:pic>
        <p:nvPicPr>
          <p:cNvPr id="7" name="Picture 6">
            <a:extLst>
              <a:ext uri="{FF2B5EF4-FFF2-40B4-BE49-F238E27FC236}">
                <a16:creationId xmlns:a16="http://schemas.microsoft.com/office/drawing/2014/main" id="{EF8156A8-CA17-D44A-B5AA-3AA8C1286578}"/>
              </a:ext>
            </a:extLst>
          </p:cNvPr>
          <p:cNvPicPr>
            <a:picLocks noChangeAspect="1"/>
          </p:cNvPicPr>
          <p:nvPr/>
        </p:nvPicPr>
        <p:blipFill rotWithShape="1">
          <a:blip r:embed="rId3"/>
          <a:srcRect l="13866" t="14652" b="8034"/>
          <a:stretch/>
        </p:blipFill>
        <p:spPr>
          <a:xfrm>
            <a:off x="3492241" y="3118338"/>
            <a:ext cx="2516299" cy="2893525"/>
          </a:xfrm>
          <a:prstGeom prst="rect">
            <a:avLst/>
          </a:prstGeom>
        </p:spPr>
      </p:pic>
    </p:spTree>
    <p:extLst>
      <p:ext uri="{BB962C8B-B14F-4D97-AF65-F5344CB8AC3E}">
        <p14:creationId xmlns:p14="http://schemas.microsoft.com/office/powerpoint/2010/main" val="333410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78ADBD-3C2D-ED42-82F6-0BE0AAC0DC70}"/>
              </a:ext>
            </a:extLst>
          </p:cNvPr>
          <p:cNvPicPr>
            <a:picLocks noGrp="1" noChangeAspect="1"/>
          </p:cNvPicPr>
          <p:nvPr>
            <p:ph idx="1"/>
          </p:nvPr>
        </p:nvPicPr>
        <p:blipFill>
          <a:blip r:embed="rId3"/>
          <a:srcRect/>
          <a:stretch/>
        </p:blipFill>
        <p:spPr>
          <a:xfrm>
            <a:off x="2745654" y="1279892"/>
            <a:ext cx="3638405" cy="4708524"/>
          </a:xfrm>
          <a:ln>
            <a:solidFill>
              <a:schemeClr val="bg1">
                <a:lumMod val="7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F5AC4EEB-D627-9643-94DC-F84D71213977}"/>
              </a:ext>
            </a:extLst>
          </p:cNvPr>
          <p:cNvSpPr>
            <a:spLocks noGrp="1"/>
          </p:cNvSpPr>
          <p:nvPr>
            <p:ph type="title"/>
          </p:nvPr>
        </p:nvSpPr>
        <p:spPr/>
        <p:txBody>
          <a:bodyPr/>
          <a:lstStyle/>
          <a:p>
            <a:r>
              <a:rPr lang="en-US" dirty="0"/>
              <a:t>3-2-1 Exit Slip</a:t>
            </a:r>
          </a:p>
        </p:txBody>
      </p:sp>
    </p:spTree>
    <p:extLst>
      <p:ext uri="{BB962C8B-B14F-4D97-AF65-F5344CB8AC3E}">
        <p14:creationId xmlns:p14="http://schemas.microsoft.com/office/powerpoint/2010/main" val="36217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AA62DC-C452-8449-A7A2-992C998BF52D}"/>
              </a:ext>
            </a:extLst>
          </p:cNvPr>
          <p:cNvSpPr>
            <a:spLocks noGrp="1"/>
          </p:cNvSpPr>
          <p:nvPr>
            <p:ph type="title"/>
          </p:nvPr>
        </p:nvSpPr>
        <p:spPr>
          <a:xfrm>
            <a:off x="345424" y="186834"/>
            <a:ext cx="8151990" cy="817631"/>
          </a:xfrm>
        </p:spPr>
        <p:txBody>
          <a:bodyPr/>
          <a:lstStyle/>
          <a:p>
            <a:r>
              <a:rPr lang="en-US" dirty="0"/>
              <a:t>What is Technology?</a:t>
            </a:r>
          </a:p>
        </p:txBody>
      </p:sp>
      <p:sp>
        <p:nvSpPr>
          <p:cNvPr id="8" name="Time's Up!">
            <a:extLst>
              <a:ext uri="{FF2B5EF4-FFF2-40B4-BE49-F238E27FC236}">
                <a16:creationId xmlns:a16="http://schemas.microsoft.com/office/drawing/2014/main" id="{409C36DF-FBD7-F646-A2FD-73D1EE160436}"/>
              </a:ext>
            </a:extLst>
          </p:cNvPr>
          <p:cNvSpPr/>
          <p:nvPr/>
        </p:nvSpPr>
        <p:spPr>
          <a:xfrm>
            <a:off x="5085464" y="1302819"/>
            <a:ext cx="3162300" cy="3162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5400" b="1" dirty="0">
                <a:solidFill>
                  <a:schemeClr val="tx1"/>
                </a:solidFill>
                <a:latin typeface="Arial" panose="020B0604020202020204" pitchFamily="34" charset="0"/>
                <a:cs typeface="Arial" panose="020B0604020202020204" pitchFamily="34" charset="0"/>
              </a:rPr>
              <a:t>Time's Up!</a:t>
            </a:r>
          </a:p>
        </p:txBody>
      </p:sp>
      <p:sp>
        <p:nvSpPr>
          <p:cNvPr id="9" name="0:01">
            <a:extLst>
              <a:ext uri="{FF2B5EF4-FFF2-40B4-BE49-F238E27FC236}">
                <a16:creationId xmlns:a16="http://schemas.microsoft.com/office/drawing/2014/main" id="{7E695BDF-407A-484D-97CD-84ECB55A2537}"/>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0:01</a:t>
            </a:r>
          </a:p>
        </p:txBody>
      </p:sp>
      <p:sp>
        <p:nvSpPr>
          <p:cNvPr id="10" name="0:02">
            <a:extLst>
              <a:ext uri="{FF2B5EF4-FFF2-40B4-BE49-F238E27FC236}">
                <a16:creationId xmlns:a16="http://schemas.microsoft.com/office/drawing/2014/main" id="{0940B992-46EC-B140-B97E-9D36D62E43A3}"/>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0:02</a:t>
            </a:r>
          </a:p>
        </p:txBody>
      </p:sp>
      <p:sp>
        <p:nvSpPr>
          <p:cNvPr id="11" name="0:03">
            <a:extLst>
              <a:ext uri="{FF2B5EF4-FFF2-40B4-BE49-F238E27FC236}">
                <a16:creationId xmlns:a16="http://schemas.microsoft.com/office/drawing/2014/main" id="{2BF73474-E183-6441-97A1-8436DA90DEAE}"/>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0:03</a:t>
            </a:r>
          </a:p>
        </p:txBody>
      </p:sp>
      <p:sp>
        <p:nvSpPr>
          <p:cNvPr id="12" name="0:04">
            <a:extLst>
              <a:ext uri="{FF2B5EF4-FFF2-40B4-BE49-F238E27FC236}">
                <a16:creationId xmlns:a16="http://schemas.microsoft.com/office/drawing/2014/main" id="{A5CB0A6C-1561-3A4F-81A3-C11395A33122}"/>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0:04</a:t>
            </a:r>
          </a:p>
        </p:txBody>
      </p:sp>
      <p:sp>
        <p:nvSpPr>
          <p:cNvPr id="13" name="0:05">
            <a:extLst>
              <a:ext uri="{FF2B5EF4-FFF2-40B4-BE49-F238E27FC236}">
                <a16:creationId xmlns:a16="http://schemas.microsoft.com/office/drawing/2014/main" id="{0C904F99-ED40-C84B-8053-5E731B555C66}"/>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0:05</a:t>
            </a:r>
          </a:p>
        </p:txBody>
      </p:sp>
      <p:sp>
        <p:nvSpPr>
          <p:cNvPr id="14" name="0:06">
            <a:extLst>
              <a:ext uri="{FF2B5EF4-FFF2-40B4-BE49-F238E27FC236}">
                <a16:creationId xmlns:a16="http://schemas.microsoft.com/office/drawing/2014/main" id="{7997133A-F843-DD41-9899-67F876890D92}"/>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0:06</a:t>
            </a:r>
          </a:p>
        </p:txBody>
      </p:sp>
      <p:sp>
        <p:nvSpPr>
          <p:cNvPr id="15" name="0:07">
            <a:extLst>
              <a:ext uri="{FF2B5EF4-FFF2-40B4-BE49-F238E27FC236}">
                <a16:creationId xmlns:a16="http://schemas.microsoft.com/office/drawing/2014/main" id="{EC1BBE1B-CDBC-F04B-9F24-BE94CAAD2CA3}"/>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0:07</a:t>
            </a:r>
          </a:p>
        </p:txBody>
      </p:sp>
      <p:sp>
        <p:nvSpPr>
          <p:cNvPr id="16" name="0:08">
            <a:extLst>
              <a:ext uri="{FF2B5EF4-FFF2-40B4-BE49-F238E27FC236}">
                <a16:creationId xmlns:a16="http://schemas.microsoft.com/office/drawing/2014/main" id="{DEA83282-2E82-5E44-AA10-A819FDB0CFE9}"/>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0:08</a:t>
            </a:r>
          </a:p>
        </p:txBody>
      </p:sp>
      <p:sp>
        <p:nvSpPr>
          <p:cNvPr id="17" name="0:09">
            <a:extLst>
              <a:ext uri="{FF2B5EF4-FFF2-40B4-BE49-F238E27FC236}">
                <a16:creationId xmlns:a16="http://schemas.microsoft.com/office/drawing/2014/main" id="{9D05E796-BB31-974A-BF77-C5B7CCA7AF8F}"/>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0:09</a:t>
            </a:r>
          </a:p>
        </p:txBody>
      </p:sp>
      <p:sp>
        <p:nvSpPr>
          <p:cNvPr id="18" name="0:10">
            <a:extLst>
              <a:ext uri="{FF2B5EF4-FFF2-40B4-BE49-F238E27FC236}">
                <a16:creationId xmlns:a16="http://schemas.microsoft.com/office/drawing/2014/main" id="{167DE64D-AEE5-E840-B893-BABA58F73788}"/>
              </a:ext>
            </a:extLst>
          </p:cNvPr>
          <p:cNvSpPr/>
          <p:nvPr/>
        </p:nvSpPr>
        <p:spPr>
          <a:xfrm>
            <a:off x="5085464" y="1302819"/>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0:10</a:t>
            </a:r>
          </a:p>
        </p:txBody>
      </p:sp>
      <p:sp>
        <p:nvSpPr>
          <p:cNvPr id="19" name="0:11">
            <a:extLst>
              <a:ext uri="{FF2B5EF4-FFF2-40B4-BE49-F238E27FC236}">
                <a16:creationId xmlns:a16="http://schemas.microsoft.com/office/drawing/2014/main" id="{2FEC385B-F7B6-A94D-8FEC-EA3FBC738127}"/>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0:11</a:t>
            </a:r>
          </a:p>
        </p:txBody>
      </p:sp>
      <p:sp>
        <p:nvSpPr>
          <p:cNvPr id="20" name="0:12">
            <a:extLst>
              <a:ext uri="{FF2B5EF4-FFF2-40B4-BE49-F238E27FC236}">
                <a16:creationId xmlns:a16="http://schemas.microsoft.com/office/drawing/2014/main" id="{8C1F06EB-A646-CB4A-BF8C-0A6E5F6F6B36}"/>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0:12</a:t>
            </a:r>
          </a:p>
        </p:txBody>
      </p:sp>
      <p:sp>
        <p:nvSpPr>
          <p:cNvPr id="21" name="0:13">
            <a:extLst>
              <a:ext uri="{FF2B5EF4-FFF2-40B4-BE49-F238E27FC236}">
                <a16:creationId xmlns:a16="http://schemas.microsoft.com/office/drawing/2014/main" id="{AFF5EBA1-0F98-4C4B-BAAC-9951DFDBD174}"/>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0:13</a:t>
            </a:r>
          </a:p>
        </p:txBody>
      </p:sp>
      <p:sp>
        <p:nvSpPr>
          <p:cNvPr id="22" name="0:14">
            <a:extLst>
              <a:ext uri="{FF2B5EF4-FFF2-40B4-BE49-F238E27FC236}">
                <a16:creationId xmlns:a16="http://schemas.microsoft.com/office/drawing/2014/main" id="{26E68E9E-98B8-8947-9627-F1369385C858}"/>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0:14</a:t>
            </a:r>
          </a:p>
        </p:txBody>
      </p:sp>
      <p:sp>
        <p:nvSpPr>
          <p:cNvPr id="23" name="0:15">
            <a:extLst>
              <a:ext uri="{FF2B5EF4-FFF2-40B4-BE49-F238E27FC236}">
                <a16:creationId xmlns:a16="http://schemas.microsoft.com/office/drawing/2014/main" id="{FD92D2B4-D861-5949-887C-672C85FD91CF}"/>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0:15</a:t>
            </a:r>
          </a:p>
        </p:txBody>
      </p:sp>
      <p:sp>
        <p:nvSpPr>
          <p:cNvPr id="24" name="0:16">
            <a:extLst>
              <a:ext uri="{FF2B5EF4-FFF2-40B4-BE49-F238E27FC236}">
                <a16:creationId xmlns:a16="http://schemas.microsoft.com/office/drawing/2014/main" id="{8668D141-46FC-BA41-968F-1D87FF2E63B3}"/>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0:16</a:t>
            </a:r>
          </a:p>
        </p:txBody>
      </p:sp>
      <p:sp>
        <p:nvSpPr>
          <p:cNvPr id="25" name="0:17">
            <a:extLst>
              <a:ext uri="{FF2B5EF4-FFF2-40B4-BE49-F238E27FC236}">
                <a16:creationId xmlns:a16="http://schemas.microsoft.com/office/drawing/2014/main" id="{C6A71919-540F-C640-A4CD-290939B974CC}"/>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0:17</a:t>
            </a:r>
          </a:p>
        </p:txBody>
      </p:sp>
      <p:sp>
        <p:nvSpPr>
          <p:cNvPr id="26" name="0:18">
            <a:extLst>
              <a:ext uri="{FF2B5EF4-FFF2-40B4-BE49-F238E27FC236}">
                <a16:creationId xmlns:a16="http://schemas.microsoft.com/office/drawing/2014/main" id="{8D349747-776C-5247-BD7F-72192010DC77}"/>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0:18</a:t>
            </a:r>
          </a:p>
        </p:txBody>
      </p:sp>
      <p:sp>
        <p:nvSpPr>
          <p:cNvPr id="27" name="0:19">
            <a:extLst>
              <a:ext uri="{FF2B5EF4-FFF2-40B4-BE49-F238E27FC236}">
                <a16:creationId xmlns:a16="http://schemas.microsoft.com/office/drawing/2014/main" id="{E3D34A86-3A72-3547-A66E-CF3A87E23AF0}"/>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0:19</a:t>
            </a:r>
          </a:p>
        </p:txBody>
      </p:sp>
      <p:sp>
        <p:nvSpPr>
          <p:cNvPr id="28" name="0:20">
            <a:extLst>
              <a:ext uri="{FF2B5EF4-FFF2-40B4-BE49-F238E27FC236}">
                <a16:creationId xmlns:a16="http://schemas.microsoft.com/office/drawing/2014/main" id="{385FEA68-E195-6A45-8F1C-80584C67587A}"/>
              </a:ext>
            </a:extLst>
          </p:cNvPr>
          <p:cNvSpPr/>
          <p:nvPr/>
        </p:nvSpPr>
        <p:spPr>
          <a:xfrm>
            <a:off x="5085464" y="1302819"/>
            <a:ext cx="3162300" cy="3162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0:20</a:t>
            </a:r>
          </a:p>
        </p:txBody>
      </p:sp>
      <p:sp>
        <p:nvSpPr>
          <p:cNvPr id="29" name="0:21">
            <a:extLst>
              <a:ext uri="{FF2B5EF4-FFF2-40B4-BE49-F238E27FC236}">
                <a16:creationId xmlns:a16="http://schemas.microsoft.com/office/drawing/2014/main" id="{D090845E-0A16-8046-8A45-B8DD0EE6E881}"/>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0:21</a:t>
            </a:r>
          </a:p>
        </p:txBody>
      </p:sp>
      <p:sp>
        <p:nvSpPr>
          <p:cNvPr id="30" name="0:22">
            <a:extLst>
              <a:ext uri="{FF2B5EF4-FFF2-40B4-BE49-F238E27FC236}">
                <a16:creationId xmlns:a16="http://schemas.microsoft.com/office/drawing/2014/main" id="{6B04D37D-3D56-2540-827A-C28419293145}"/>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0:22</a:t>
            </a:r>
          </a:p>
        </p:txBody>
      </p:sp>
      <p:sp>
        <p:nvSpPr>
          <p:cNvPr id="31" name="0:23">
            <a:extLst>
              <a:ext uri="{FF2B5EF4-FFF2-40B4-BE49-F238E27FC236}">
                <a16:creationId xmlns:a16="http://schemas.microsoft.com/office/drawing/2014/main" id="{A259B764-BC0E-6842-9DBB-CE553F23C6D4}"/>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0:23</a:t>
            </a:r>
          </a:p>
        </p:txBody>
      </p:sp>
      <p:sp>
        <p:nvSpPr>
          <p:cNvPr id="32" name="0:24">
            <a:extLst>
              <a:ext uri="{FF2B5EF4-FFF2-40B4-BE49-F238E27FC236}">
                <a16:creationId xmlns:a16="http://schemas.microsoft.com/office/drawing/2014/main" id="{AE2BD975-7389-A54B-B124-1887A8D4BF54}"/>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0:24</a:t>
            </a:r>
          </a:p>
        </p:txBody>
      </p:sp>
      <p:sp>
        <p:nvSpPr>
          <p:cNvPr id="33" name="0:25">
            <a:extLst>
              <a:ext uri="{FF2B5EF4-FFF2-40B4-BE49-F238E27FC236}">
                <a16:creationId xmlns:a16="http://schemas.microsoft.com/office/drawing/2014/main" id="{AC877B1E-B666-EC4B-A958-AAD06CDCB441}"/>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0:25</a:t>
            </a:r>
          </a:p>
        </p:txBody>
      </p:sp>
      <p:sp>
        <p:nvSpPr>
          <p:cNvPr id="34" name="0:26">
            <a:extLst>
              <a:ext uri="{FF2B5EF4-FFF2-40B4-BE49-F238E27FC236}">
                <a16:creationId xmlns:a16="http://schemas.microsoft.com/office/drawing/2014/main" id="{04807FED-479F-5E48-8897-05BABCA4F773}"/>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0:26</a:t>
            </a:r>
          </a:p>
        </p:txBody>
      </p:sp>
      <p:sp>
        <p:nvSpPr>
          <p:cNvPr id="35" name="0:27">
            <a:extLst>
              <a:ext uri="{FF2B5EF4-FFF2-40B4-BE49-F238E27FC236}">
                <a16:creationId xmlns:a16="http://schemas.microsoft.com/office/drawing/2014/main" id="{ACD34465-F82E-3B4B-9BCD-CAA16F5DDD4A}"/>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0:27</a:t>
            </a:r>
          </a:p>
        </p:txBody>
      </p:sp>
      <p:sp>
        <p:nvSpPr>
          <p:cNvPr id="36" name="0:28">
            <a:extLst>
              <a:ext uri="{FF2B5EF4-FFF2-40B4-BE49-F238E27FC236}">
                <a16:creationId xmlns:a16="http://schemas.microsoft.com/office/drawing/2014/main" id="{46E23912-F8A5-0C41-8319-79D262354315}"/>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0:28</a:t>
            </a:r>
          </a:p>
        </p:txBody>
      </p:sp>
      <p:sp>
        <p:nvSpPr>
          <p:cNvPr id="37" name="0:29">
            <a:extLst>
              <a:ext uri="{FF2B5EF4-FFF2-40B4-BE49-F238E27FC236}">
                <a16:creationId xmlns:a16="http://schemas.microsoft.com/office/drawing/2014/main" id="{C6E3E30F-3255-0548-B971-BCE2E6BA69DC}"/>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0:29</a:t>
            </a:r>
          </a:p>
        </p:txBody>
      </p:sp>
      <p:sp>
        <p:nvSpPr>
          <p:cNvPr id="38" name="0:30">
            <a:extLst>
              <a:ext uri="{FF2B5EF4-FFF2-40B4-BE49-F238E27FC236}">
                <a16:creationId xmlns:a16="http://schemas.microsoft.com/office/drawing/2014/main" id="{4D353B0A-BA5C-CB45-A05A-0FF3914D2458}"/>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0:30</a:t>
            </a:r>
          </a:p>
        </p:txBody>
      </p:sp>
      <p:sp>
        <p:nvSpPr>
          <p:cNvPr id="197" name="Rectangle 196">
            <a:extLst>
              <a:ext uri="{FF2B5EF4-FFF2-40B4-BE49-F238E27FC236}">
                <a16:creationId xmlns:a16="http://schemas.microsoft.com/office/drawing/2014/main" id="{71DF0125-961C-624D-BD7B-4998C0552619}"/>
              </a:ext>
            </a:extLst>
          </p:cNvPr>
          <p:cNvSpPr/>
          <p:nvPr/>
        </p:nvSpPr>
        <p:spPr>
          <a:xfrm>
            <a:off x="4965405" y="1222744"/>
            <a:ext cx="3402418" cy="360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9" name="30 second Start Timer">
            <a:extLst>
              <a:ext uri="{FF2B5EF4-FFF2-40B4-BE49-F238E27FC236}">
                <a16:creationId xmlns:a16="http://schemas.microsoft.com/office/drawing/2014/main" id="{B95F5C4C-12E4-9C4E-8E5C-F6EB3FC5D7C7}"/>
              </a:ext>
            </a:extLst>
          </p:cNvPr>
          <p:cNvSpPr/>
          <p:nvPr/>
        </p:nvSpPr>
        <p:spPr>
          <a:xfrm>
            <a:off x="5085464" y="1302819"/>
            <a:ext cx="3162300" cy="3162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b="1" dirty="0">
                <a:solidFill>
                  <a:schemeClr val="tx2"/>
                </a:solidFill>
                <a:latin typeface="Arial" panose="020B0604020202020204" pitchFamily="34" charset="0"/>
                <a:cs typeface="Arial" panose="020B0604020202020204" pitchFamily="34" charset="0"/>
              </a:rPr>
              <a:t>30 Seconds</a:t>
            </a:r>
            <a:endParaRPr lang="en-US" sz="3600" b="1" dirty="0">
              <a:solidFill>
                <a:schemeClr val="tx2"/>
              </a:solidFill>
              <a:latin typeface="Arial" panose="020B0604020202020204" pitchFamily="34" charset="0"/>
              <a:cs typeface="Arial" panose="020B0604020202020204" pitchFamily="34" charset="0"/>
            </a:endParaRPr>
          </a:p>
          <a:p>
            <a:pPr algn="ctr">
              <a:lnSpc>
                <a:spcPct val="80000"/>
              </a:lnSpc>
            </a:pPr>
            <a:r>
              <a:rPr lang="en-US" sz="5400" b="1" dirty="0">
                <a:latin typeface="Arial" panose="020B0604020202020204" pitchFamily="34" charset="0"/>
                <a:cs typeface="Arial" panose="020B0604020202020204" pitchFamily="34" charset="0"/>
              </a:rPr>
              <a:t>Start Timer</a:t>
            </a:r>
          </a:p>
        </p:txBody>
      </p:sp>
      <p:pic>
        <p:nvPicPr>
          <p:cNvPr id="196" name="image" descr="A picture containing person, red&#10;&#10;Description automatically generated">
            <a:extLst>
              <a:ext uri="{FF2B5EF4-FFF2-40B4-BE49-F238E27FC236}">
                <a16:creationId xmlns:a16="http://schemas.microsoft.com/office/drawing/2014/main" id="{4080DC22-3397-024D-ADB5-D7231A99A55F}"/>
              </a:ext>
            </a:extLst>
          </p:cNvPr>
          <p:cNvPicPr>
            <a:picLocks noGrp="1" noChangeAspect="1"/>
          </p:cNvPicPr>
          <p:nvPr>
            <p:ph sz="half" idx="1"/>
          </p:nvPr>
        </p:nvPicPr>
        <p:blipFill rotWithShape="1">
          <a:blip r:embed="rId3"/>
          <a:srcRect t="18295" r="42182"/>
          <a:stretch/>
        </p:blipFill>
        <p:spPr>
          <a:xfrm>
            <a:off x="346075" y="2168769"/>
            <a:ext cx="4079875" cy="3843614"/>
          </a:xfrm>
        </p:spPr>
      </p:pic>
      <p:sp>
        <p:nvSpPr>
          <p:cNvPr id="2" name="TextBox 1">
            <a:extLst>
              <a:ext uri="{FF2B5EF4-FFF2-40B4-BE49-F238E27FC236}">
                <a16:creationId xmlns:a16="http://schemas.microsoft.com/office/drawing/2014/main" id="{E46256D2-FB09-AF49-8CC5-62E198E47353}"/>
              </a:ext>
            </a:extLst>
          </p:cNvPr>
          <p:cNvSpPr txBox="1"/>
          <p:nvPr/>
        </p:nvSpPr>
        <p:spPr>
          <a:xfrm>
            <a:off x="826129" y="1408326"/>
            <a:ext cx="3119765" cy="584775"/>
          </a:xfrm>
          <a:prstGeom prst="rect">
            <a:avLst/>
          </a:prstGeom>
          <a:noFill/>
        </p:spPr>
        <p:txBody>
          <a:bodyPr wrap="none" rtlCol="0">
            <a:spAutoFit/>
          </a:bodyPr>
          <a:lstStyle/>
          <a:p>
            <a:pPr algn="ctr"/>
            <a:r>
              <a:rPr lang="en-US" sz="3200" b="1" dirty="0">
                <a:solidFill>
                  <a:schemeClr val="accent3"/>
                </a:solidFill>
                <a:latin typeface="Arial" panose="020B0604020202020204" pitchFamily="34" charset="0"/>
                <a:cs typeface="Arial" panose="020B0604020202020204" pitchFamily="34" charset="0"/>
              </a:rPr>
              <a:t>Snowball fight!</a:t>
            </a:r>
          </a:p>
        </p:txBody>
      </p:sp>
    </p:spTree>
    <p:extLst>
      <p:ext uri="{BB962C8B-B14F-4D97-AF65-F5344CB8AC3E}">
        <p14:creationId xmlns:p14="http://schemas.microsoft.com/office/powerpoint/2010/main" val="156383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1" nodeType="afterEffect">
                                  <p:stCondLst>
                                    <p:cond delay="500"/>
                                  </p:stCondLst>
                                  <p:childTnLst>
                                    <p:set>
                                      <p:cBhvr>
                                        <p:cTn id="15" dur="1" fill="hold">
                                          <p:stCondLst>
                                            <p:cond delay="0"/>
                                          </p:stCondLst>
                                        </p:cTn>
                                        <p:tgtEl>
                                          <p:spTgt spid="189"/>
                                        </p:tgtEl>
                                        <p:attrNameLst>
                                          <p:attrName>style.visibility</p:attrName>
                                        </p:attrNameLst>
                                      </p:cBhvr>
                                      <p:to>
                                        <p:strVal val="visible"/>
                                      </p:to>
                                    </p:set>
                                    <p:animEffect transition="in" filter="fade">
                                      <p:cBhvr>
                                        <p:cTn id="16" dur="500"/>
                                        <p:tgtEl>
                                          <p:spTgt spid="18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000"/>
                                  </p:stCondLst>
                                  <p:childTnLst>
                                    <p:animEffect transition="out" filter="fade">
                                      <p:cBhvr>
                                        <p:cTn id="20" dur="500"/>
                                        <p:tgtEl>
                                          <p:spTgt spid="189"/>
                                        </p:tgtEl>
                                      </p:cBhvr>
                                    </p:animEffect>
                                    <p:set>
                                      <p:cBhvr>
                                        <p:cTn id="21" dur="1" fill="hold">
                                          <p:stCondLst>
                                            <p:cond delay="499"/>
                                          </p:stCondLst>
                                        </p:cTn>
                                        <p:tgtEl>
                                          <p:spTgt spid="18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97"/>
                                        </p:tgtEl>
                                      </p:cBhvr>
                                    </p:animEffect>
                                    <p:set>
                                      <p:cBhvr>
                                        <p:cTn id="24" dur="1" fill="hold">
                                          <p:stCondLst>
                                            <p:cond delay="499"/>
                                          </p:stCondLst>
                                        </p:cTn>
                                        <p:tgtEl>
                                          <p:spTgt spid="197"/>
                                        </p:tgtEl>
                                        <p:attrNameLst>
                                          <p:attrName>style.visibility</p:attrName>
                                        </p:attrNameLst>
                                      </p:cBhvr>
                                      <p:to>
                                        <p:strVal val="hidden"/>
                                      </p:to>
                                    </p:set>
                                  </p:childTnLst>
                                </p:cTn>
                              </p:par>
                            </p:childTnLst>
                          </p:cTn>
                        </p:par>
                        <p:par>
                          <p:cTn id="25" fill="hold">
                            <p:stCondLst>
                              <p:cond delay="1500"/>
                            </p:stCondLst>
                            <p:childTnLst>
                              <p:par>
                                <p:cTn id="26" presetID="1" presetClass="exit" presetSubtype="0" fill="hold" grpId="0" nodeType="afterEffect">
                                  <p:stCondLst>
                                    <p:cond delay="1000"/>
                                  </p:stCondLst>
                                  <p:childTnLst>
                                    <p:set>
                                      <p:cBhvr>
                                        <p:cTn id="27" dur="1" fill="hold">
                                          <p:stCondLst>
                                            <p:cond delay="0"/>
                                          </p:stCondLst>
                                        </p:cTn>
                                        <p:tgtEl>
                                          <p:spTgt spid="38"/>
                                        </p:tgtEl>
                                        <p:attrNameLst>
                                          <p:attrName>style.visibility</p:attrName>
                                        </p:attrNameLst>
                                      </p:cBhvr>
                                      <p:to>
                                        <p:strVal val="hidden"/>
                                      </p:to>
                                    </p:set>
                                  </p:childTnLst>
                                </p:cTn>
                              </p:par>
                            </p:childTnLst>
                          </p:cTn>
                        </p:par>
                        <p:par>
                          <p:cTn id="28" fill="hold">
                            <p:stCondLst>
                              <p:cond delay="2500"/>
                            </p:stCondLst>
                            <p:childTnLst>
                              <p:par>
                                <p:cTn id="29" presetID="1" presetClass="exit" presetSubtype="0" fill="hold" grpId="0" nodeType="afterEffect">
                                  <p:stCondLst>
                                    <p:cond delay="1000"/>
                                  </p:stCondLst>
                                  <p:childTnLst>
                                    <p:set>
                                      <p:cBhvr>
                                        <p:cTn id="30" dur="1" fill="hold">
                                          <p:stCondLst>
                                            <p:cond delay="0"/>
                                          </p:stCondLst>
                                        </p:cTn>
                                        <p:tgtEl>
                                          <p:spTgt spid="37"/>
                                        </p:tgtEl>
                                        <p:attrNameLst>
                                          <p:attrName>style.visibility</p:attrName>
                                        </p:attrNameLst>
                                      </p:cBhvr>
                                      <p:to>
                                        <p:strVal val="hidden"/>
                                      </p:to>
                                    </p:set>
                                  </p:childTnLst>
                                </p:cTn>
                              </p:par>
                            </p:childTnLst>
                          </p:cTn>
                        </p:par>
                        <p:par>
                          <p:cTn id="31" fill="hold">
                            <p:stCondLst>
                              <p:cond delay="3500"/>
                            </p:stCondLst>
                            <p:childTnLst>
                              <p:par>
                                <p:cTn id="32" presetID="1" presetClass="exit" presetSubtype="0" fill="hold" grpId="0" nodeType="afterEffect">
                                  <p:stCondLst>
                                    <p:cond delay="1000"/>
                                  </p:stCondLst>
                                  <p:childTnLst>
                                    <p:set>
                                      <p:cBhvr>
                                        <p:cTn id="33" dur="1" fill="hold">
                                          <p:stCondLst>
                                            <p:cond delay="0"/>
                                          </p:stCondLst>
                                        </p:cTn>
                                        <p:tgtEl>
                                          <p:spTgt spid="36"/>
                                        </p:tgtEl>
                                        <p:attrNameLst>
                                          <p:attrName>style.visibility</p:attrName>
                                        </p:attrNameLst>
                                      </p:cBhvr>
                                      <p:to>
                                        <p:strVal val="hidden"/>
                                      </p:to>
                                    </p:set>
                                  </p:childTnLst>
                                </p:cTn>
                              </p:par>
                            </p:childTnLst>
                          </p:cTn>
                        </p:par>
                        <p:par>
                          <p:cTn id="34" fill="hold">
                            <p:stCondLst>
                              <p:cond delay="4500"/>
                            </p:stCondLst>
                            <p:childTnLst>
                              <p:par>
                                <p:cTn id="35" presetID="1" presetClass="exit" presetSubtype="0" fill="hold" grpId="0" nodeType="afterEffect">
                                  <p:stCondLst>
                                    <p:cond delay="1000"/>
                                  </p:stCondLst>
                                  <p:childTnLst>
                                    <p:set>
                                      <p:cBhvr>
                                        <p:cTn id="36" dur="1" fill="hold">
                                          <p:stCondLst>
                                            <p:cond delay="0"/>
                                          </p:stCondLst>
                                        </p:cTn>
                                        <p:tgtEl>
                                          <p:spTgt spid="35"/>
                                        </p:tgtEl>
                                        <p:attrNameLst>
                                          <p:attrName>style.visibility</p:attrName>
                                        </p:attrNameLst>
                                      </p:cBhvr>
                                      <p:to>
                                        <p:strVal val="hidden"/>
                                      </p:to>
                                    </p:set>
                                  </p:childTnLst>
                                </p:cTn>
                              </p:par>
                            </p:childTnLst>
                          </p:cTn>
                        </p:par>
                        <p:par>
                          <p:cTn id="37" fill="hold">
                            <p:stCondLst>
                              <p:cond delay="5500"/>
                            </p:stCondLst>
                            <p:childTnLst>
                              <p:par>
                                <p:cTn id="38" presetID="1" presetClass="exit" presetSubtype="0" fill="hold" grpId="0" nodeType="afterEffect">
                                  <p:stCondLst>
                                    <p:cond delay="1000"/>
                                  </p:stCondLst>
                                  <p:childTnLst>
                                    <p:set>
                                      <p:cBhvr>
                                        <p:cTn id="39" dur="1" fill="hold">
                                          <p:stCondLst>
                                            <p:cond delay="0"/>
                                          </p:stCondLst>
                                        </p:cTn>
                                        <p:tgtEl>
                                          <p:spTgt spid="34"/>
                                        </p:tgtEl>
                                        <p:attrNameLst>
                                          <p:attrName>style.visibility</p:attrName>
                                        </p:attrNameLst>
                                      </p:cBhvr>
                                      <p:to>
                                        <p:strVal val="hidden"/>
                                      </p:to>
                                    </p:set>
                                  </p:childTnLst>
                                </p:cTn>
                              </p:par>
                            </p:childTnLst>
                          </p:cTn>
                        </p:par>
                        <p:par>
                          <p:cTn id="40" fill="hold">
                            <p:stCondLst>
                              <p:cond delay="6500"/>
                            </p:stCondLst>
                            <p:childTnLst>
                              <p:par>
                                <p:cTn id="41" presetID="1" presetClass="exit" presetSubtype="0" fill="hold" grpId="0" nodeType="afterEffect">
                                  <p:stCondLst>
                                    <p:cond delay="1000"/>
                                  </p:stCondLst>
                                  <p:childTnLst>
                                    <p:set>
                                      <p:cBhvr>
                                        <p:cTn id="42" dur="1" fill="hold">
                                          <p:stCondLst>
                                            <p:cond delay="0"/>
                                          </p:stCondLst>
                                        </p:cTn>
                                        <p:tgtEl>
                                          <p:spTgt spid="33"/>
                                        </p:tgtEl>
                                        <p:attrNameLst>
                                          <p:attrName>style.visibility</p:attrName>
                                        </p:attrNameLst>
                                      </p:cBhvr>
                                      <p:to>
                                        <p:strVal val="hidden"/>
                                      </p:to>
                                    </p:set>
                                  </p:childTnLst>
                                </p:cTn>
                              </p:par>
                            </p:childTnLst>
                          </p:cTn>
                        </p:par>
                        <p:par>
                          <p:cTn id="43" fill="hold">
                            <p:stCondLst>
                              <p:cond delay="7500"/>
                            </p:stCondLst>
                            <p:childTnLst>
                              <p:par>
                                <p:cTn id="44" presetID="1" presetClass="exit" presetSubtype="0" fill="hold" grpId="0" nodeType="afterEffect">
                                  <p:stCondLst>
                                    <p:cond delay="1000"/>
                                  </p:stCondLst>
                                  <p:childTnLst>
                                    <p:set>
                                      <p:cBhvr>
                                        <p:cTn id="45" dur="1" fill="hold">
                                          <p:stCondLst>
                                            <p:cond delay="0"/>
                                          </p:stCondLst>
                                        </p:cTn>
                                        <p:tgtEl>
                                          <p:spTgt spid="32"/>
                                        </p:tgtEl>
                                        <p:attrNameLst>
                                          <p:attrName>style.visibility</p:attrName>
                                        </p:attrNameLst>
                                      </p:cBhvr>
                                      <p:to>
                                        <p:strVal val="hidden"/>
                                      </p:to>
                                    </p:set>
                                  </p:childTnLst>
                                </p:cTn>
                              </p:par>
                            </p:childTnLst>
                          </p:cTn>
                        </p:par>
                        <p:par>
                          <p:cTn id="46" fill="hold">
                            <p:stCondLst>
                              <p:cond delay="8500"/>
                            </p:stCondLst>
                            <p:childTnLst>
                              <p:par>
                                <p:cTn id="47" presetID="1" presetClass="exit" presetSubtype="0" fill="hold" grpId="0" nodeType="afterEffect">
                                  <p:stCondLst>
                                    <p:cond delay="1000"/>
                                  </p:stCondLst>
                                  <p:childTnLst>
                                    <p:set>
                                      <p:cBhvr>
                                        <p:cTn id="48" dur="1" fill="hold">
                                          <p:stCondLst>
                                            <p:cond delay="0"/>
                                          </p:stCondLst>
                                        </p:cTn>
                                        <p:tgtEl>
                                          <p:spTgt spid="31"/>
                                        </p:tgtEl>
                                        <p:attrNameLst>
                                          <p:attrName>style.visibility</p:attrName>
                                        </p:attrNameLst>
                                      </p:cBhvr>
                                      <p:to>
                                        <p:strVal val="hidden"/>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30"/>
                                        </p:tgtEl>
                                        <p:attrNameLst>
                                          <p:attrName>style.visibility</p:attrName>
                                        </p:attrNameLst>
                                      </p:cBhvr>
                                      <p:to>
                                        <p:strVal val="hidden"/>
                                      </p:to>
                                    </p:set>
                                  </p:childTnLst>
                                </p:cTn>
                              </p:par>
                            </p:childTnLst>
                          </p:cTn>
                        </p:par>
                        <p:par>
                          <p:cTn id="52" fill="hold">
                            <p:stCondLst>
                              <p:cond delay="10500"/>
                            </p:stCondLst>
                            <p:childTnLst>
                              <p:par>
                                <p:cTn id="53" presetID="1" presetClass="exit" presetSubtype="0" fill="hold" grpId="0" nodeType="afterEffect">
                                  <p:stCondLst>
                                    <p:cond delay="1000"/>
                                  </p:stCondLst>
                                  <p:childTnLst>
                                    <p:set>
                                      <p:cBhvr>
                                        <p:cTn id="54" dur="1" fill="hold">
                                          <p:stCondLst>
                                            <p:cond delay="0"/>
                                          </p:stCondLst>
                                        </p:cTn>
                                        <p:tgtEl>
                                          <p:spTgt spid="29"/>
                                        </p:tgtEl>
                                        <p:attrNameLst>
                                          <p:attrName>style.visibility</p:attrName>
                                        </p:attrNameLst>
                                      </p:cBhvr>
                                      <p:to>
                                        <p:strVal val="hidden"/>
                                      </p:to>
                                    </p:set>
                                  </p:childTnLst>
                                </p:cTn>
                              </p:par>
                            </p:childTnLst>
                          </p:cTn>
                        </p:par>
                        <p:par>
                          <p:cTn id="55" fill="hold">
                            <p:stCondLst>
                              <p:cond delay="11500"/>
                            </p:stCondLst>
                            <p:childTnLst>
                              <p:par>
                                <p:cTn id="56" presetID="1" presetClass="exit" presetSubtype="0" fill="hold" grpId="0" nodeType="afterEffect">
                                  <p:stCondLst>
                                    <p:cond delay="1000"/>
                                  </p:stCondLst>
                                  <p:childTnLst>
                                    <p:set>
                                      <p:cBhvr>
                                        <p:cTn id="57" dur="1" fill="hold">
                                          <p:stCondLst>
                                            <p:cond delay="0"/>
                                          </p:stCondLst>
                                        </p:cTn>
                                        <p:tgtEl>
                                          <p:spTgt spid="28"/>
                                        </p:tgtEl>
                                        <p:attrNameLst>
                                          <p:attrName>style.visibility</p:attrName>
                                        </p:attrNameLst>
                                      </p:cBhvr>
                                      <p:to>
                                        <p:strVal val="hidden"/>
                                      </p:to>
                                    </p:set>
                                  </p:childTnLst>
                                </p:cTn>
                              </p:par>
                            </p:childTnLst>
                          </p:cTn>
                        </p:par>
                        <p:par>
                          <p:cTn id="58" fill="hold">
                            <p:stCondLst>
                              <p:cond delay="12500"/>
                            </p:stCondLst>
                            <p:childTnLst>
                              <p:par>
                                <p:cTn id="59" presetID="1" presetClass="exit" presetSubtype="0" fill="hold" grpId="0" nodeType="afterEffect">
                                  <p:stCondLst>
                                    <p:cond delay="1000"/>
                                  </p:stCondLst>
                                  <p:childTnLst>
                                    <p:set>
                                      <p:cBhvr>
                                        <p:cTn id="60" dur="1" fill="hold">
                                          <p:stCondLst>
                                            <p:cond delay="0"/>
                                          </p:stCondLst>
                                        </p:cTn>
                                        <p:tgtEl>
                                          <p:spTgt spid="27"/>
                                        </p:tgtEl>
                                        <p:attrNameLst>
                                          <p:attrName>style.visibility</p:attrName>
                                        </p:attrNameLst>
                                      </p:cBhvr>
                                      <p:to>
                                        <p:strVal val="hidden"/>
                                      </p:to>
                                    </p:set>
                                  </p:childTnLst>
                                </p:cTn>
                              </p:par>
                            </p:childTnLst>
                          </p:cTn>
                        </p:par>
                        <p:par>
                          <p:cTn id="61" fill="hold">
                            <p:stCondLst>
                              <p:cond delay="13500"/>
                            </p:stCondLst>
                            <p:childTnLst>
                              <p:par>
                                <p:cTn id="62" presetID="1" presetClass="exit"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hidden"/>
                                      </p:to>
                                    </p:set>
                                  </p:childTnLst>
                                </p:cTn>
                              </p:par>
                            </p:childTnLst>
                          </p:cTn>
                        </p:par>
                        <p:par>
                          <p:cTn id="64" fill="hold">
                            <p:stCondLst>
                              <p:cond delay="14500"/>
                            </p:stCondLst>
                            <p:childTnLst>
                              <p:par>
                                <p:cTn id="65" presetID="1" presetClass="exit" presetSubtype="0" fill="hold" grpId="0" nodeType="afterEffect">
                                  <p:stCondLst>
                                    <p:cond delay="1000"/>
                                  </p:stCondLst>
                                  <p:childTnLst>
                                    <p:set>
                                      <p:cBhvr>
                                        <p:cTn id="66" dur="1" fill="hold">
                                          <p:stCondLst>
                                            <p:cond delay="0"/>
                                          </p:stCondLst>
                                        </p:cTn>
                                        <p:tgtEl>
                                          <p:spTgt spid="25"/>
                                        </p:tgtEl>
                                        <p:attrNameLst>
                                          <p:attrName>style.visibility</p:attrName>
                                        </p:attrNameLst>
                                      </p:cBhvr>
                                      <p:to>
                                        <p:strVal val="hidden"/>
                                      </p:to>
                                    </p:set>
                                  </p:childTnLst>
                                </p:cTn>
                              </p:par>
                            </p:childTnLst>
                          </p:cTn>
                        </p:par>
                        <p:par>
                          <p:cTn id="67" fill="hold">
                            <p:stCondLst>
                              <p:cond delay="15500"/>
                            </p:stCondLst>
                            <p:childTnLst>
                              <p:par>
                                <p:cTn id="68" presetID="1" presetClass="exit" presetSubtype="0" fill="hold" grpId="0" nodeType="afterEffect">
                                  <p:stCondLst>
                                    <p:cond delay="1000"/>
                                  </p:stCondLst>
                                  <p:childTnLst>
                                    <p:set>
                                      <p:cBhvr>
                                        <p:cTn id="69" dur="1" fill="hold">
                                          <p:stCondLst>
                                            <p:cond delay="0"/>
                                          </p:stCondLst>
                                        </p:cTn>
                                        <p:tgtEl>
                                          <p:spTgt spid="24"/>
                                        </p:tgtEl>
                                        <p:attrNameLst>
                                          <p:attrName>style.visibility</p:attrName>
                                        </p:attrNameLst>
                                      </p:cBhvr>
                                      <p:to>
                                        <p:strVal val="hidden"/>
                                      </p:to>
                                    </p:set>
                                  </p:childTnLst>
                                </p:cTn>
                              </p:par>
                            </p:childTnLst>
                          </p:cTn>
                        </p:par>
                        <p:par>
                          <p:cTn id="70" fill="hold">
                            <p:stCondLst>
                              <p:cond delay="16500"/>
                            </p:stCondLst>
                            <p:childTnLst>
                              <p:par>
                                <p:cTn id="71" presetID="1" presetClass="exit" presetSubtype="0" fill="hold" grpId="0" nodeType="afterEffect">
                                  <p:stCondLst>
                                    <p:cond delay="1000"/>
                                  </p:stCondLst>
                                  <p:childTnLst>
                                    <p:set>
                                      <p:cBhvr>
                                        <p:cTn id="72" dur="1" fill="hold">
                                          <p:stCondLst>
                                            <p:cond delay="0"/>
                                          </p:stCondLst>
                                        </p:cTn>
                                        <p:tgtEl>
                                          <p:spTgt spid="23"/>
                                        </p:tgtEl>
                                        <p:attrNameLst>
                                          <p:attrName>style.visibility</p:attrName>
                                        </p:attrNameLst>
                                      </p:cBhvr>
                                      <p:to>
                                        <p:strVal val="hidden"/>
                                      </p:to>
                                    </p:set>
                                  </p:childTnLst>
                                </p:cTn>
                              </p:par>
                            </p:childTnLst>
                          </p:cTn>
                        </p:par>
                        <p:par>
                          <p:cTn id="73" fill="hold">
                            <p:stCondLst>
                              <p:cond delay="17500"/>
                            </p:stCondLst>
                            <p:childTnLst>
                              <p:par>
                                <p:cTn id="74" presetID="1" presetClass="exit" presetSubtype="0" fill="hold" grpId="0" nodeType="afterEffect">
                                  <p:stCondLst>
                                    <p:cond delay="1000"/>
                                  </p:stCondLst>
                                  <p:childTnLst>
                                    <p:set>
                                      <p:cBhvr>
                                        <p:cTn id="75" dur="1" fill="hold">
                                          <p:stCondLst>
                                            <p:cond delay="0"/>
                                          </p:stCondLst>
                                        </p:cTn>
                                        <p:tgtEl>
                                          <p:spTgt spid="22"/>
                                        </p:tgtEl>
                                        <p:attrNameLst>
                                          <p:attrName>style.visibility</p:attrName>
                                        </p:attrNameLst>
                                      </p:cBhvr>
                                      <p:to>
                                        <p:strVal val="hidden"/>
                                      </p:to>
                                    </p:set>
                                  </p:childTnLst>
                                </p:cTn>
                              </p:par>
                            </p:childTnLst>
                          </p:cTn>
                        </p:par>
                        <p:par>
                          <p:cTn id="76" fill="hold">
                            <p:stCondLst>
                              <p:cond delay="18500"/>
                            </p:stCondLst>
                            <p:childTnLst>
                              <p:par>
                                <p:cTn id="77" presetID="1" presetClass="exit" presetSubtype="0" fill="hold" grpId="0" nodeType="afterEffect">
                                  <p:stCondLst>
                                    <p:cond delay="1000"/>
                                  </p:stCondLst>
                                  <p:childTnLst>
                                    <p:set>
                                      <p:cBhvr>
                                        <p:cTn id="78" dur="1" fill="hold">
                                          <p:stCondLst>
                                            <p:cond delay="0"/>
                                          </p:stCondLst>
                                        </p:cTn>
                                        <p:tgtEl>
                                          <p:spTgt spid="21"/>
                                        </p:tgtEl>
                                        <p:attrNameLst>
                                          <p:attrName>style.visibility</p:attrName>
                                        </p:attrNameLst>
                                      </p:cBhvr>
                                      <p:to>
                                        <p:strVal val="hidden"/>
                                      </p:to>
                                    </p:set>
                                  </p:childTnLst>
                                </p:cTn>
                              </p:par>
                            </p:childTnLst>
                          </p:cTn>
                        </p:par>
                        <p:par>
                          <p:cTn id="79" fill="hold">
                            <p:stCondLst>
                              <p:cond delay="19500"/>
                            </p:stCondLst>
                            <p:childTnLst>
                              <p:par>
                                <p:cTn id="80" presetID="1" presetClass="exit"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hidden"/>
                                      </p:to>
                                    </p:set>
                                  </p:childTnLst>
                                </p:cTn>
                              </p:par>
                            </p:childTnLst>
                          </p:cTn>
                        </p:par>
                        <p:par>
                          <p:cTn id="82" fill="hold">
                            <p:stCondLst>
                              <p:cond delay="20500"/>
                            </p:stCondLst>
                            <p:childTnLst>
                              <p:par>
                                <p:cTn id="83" presetID="1" presetClass="exit" presetSubtype="0" fill="hold" grpId="0" nodeType="afterEffect">
                                  <p:stCondLst>
                                    <p:cond delay="1000"/>
                                  </p:stCondLst>
                                  <p:childTnLst>
                                    <p:set>
                                      <p:cBhvr>
                                        <p:cTn id="84" dur="1" fill="hold">
                                          <p:stCondLst>
                                            <p:cond delay="0"/>
                                          </p:stCondLst>
                                        </p:cTn>
                                        <p:tgtEl>
                                          <p:spTgt spid="19"/>
                                        </p:tgtEl>
                                        <p:attrNameLst>
                                          <p:attrName>style.visibility</p:attrName>
                                        </p:attrNameLst>
                                      </p:cBhvr>
                                      <p:to>
                                        <p:strVal val="hidden"/>
                                      </p:to>
                                    </p:set>
                                  </p:childTnLst>
                                </p:cTn>
                              </p:par>
                            </p:childTnLst>
                          </p:cTn>
                        </p:par>
                        <p:par>
                          <p:cTn id="85" fill="hold">
                            <p:stCondLst>
                              <p:cond delay="21500"/>
                            </p:stCondLst>
                            <p:childTnLst>
                              <p:par>
                                <p:cTn id="86" presetID="1" presetClass="exit" presetSubtype="0" fill="hold" grpId="0" nodeType="afterEffect">
                                  <p:stCondLst>
                                    <p:cond delay="1000"/>
                                  </p:stCondLst>
                                  <p:childTnLst>
                                    <p:set>
                                      <p:cBhvr>
                                        <p:cTn id="87" dur="1" fill="hold">
                                          <p:stCondLst>
                                            <p:cond delay="0"/>
                                          </p:stCondLst>
                                        </p:cTn>
                                        <p:tgtEl>
                                          <p:spTgt spid="18"/>
                                        </p:tgtEl>
                                        <p:attrNameLst>
                                          <p:attrName>style.visibility</p:attrName>
                                        </p:attrNameLst>
                                      </p:cBhvr>
                                      <p:to>
                                        <p:strVal val="hidden"/>
                                      </p:to>
                                    </p:set>
                                  </p:childTnLst>
                                </p:cTn>
                              </p:par>
                            </p:childTnLst>
                          </p:cTn>
                        </p:par>
                        <p:par>
                          <p:cTn id="88" fill="hold">
                            <p:stCondLst>
                              <p:cond delay="22500"/>
                            </p:stCondLst>
                            <p:childTnLst>
                              <p:par>
                                <p:cTn id="89" presetID="1" presetClass="exit" presetSubtype="0" fill="hold" grpId="0" nodeType="afterEffect">
                                  <p:stCondLst>
                                    <p:cond delay="1000"/>
                                  </p:stCondLst>
                                  <p:childTnLst>
                                    <p:set>
                                      <p:cBhvr>
                                        <p:cTn id="90" dur="1" fill="hold">
                                          <p:stCondLst>
                                            <p:cond delay="0"/>
                                          </p:stCondLst>
                                        </p:cTn>
                                        <p:tgtEl>
                                          <p:spTgt spid="17"/>
                                        </p:tgtEl>
                                        <p:attrNameLst>
                                          <p:attrName>style.visibility</p:attrName>
                                        </p:attrNameLst>
                                      </p:cBhvr>
                                      <p:to>
                                        <p:strVal val="hidden"/>
                                      </p:to>
                                    </p:set>
                                  </p:childTnLst>
                                </p:cTn>
                              </p:par>
                            </p:childTnLst>
                          </p:cTn>
                        </p:par>
                        <p:par>
                          <p:cTn id="91" fill="hold">
                            <p:stCondLst>
                              <p:cond delay="23500"/>
                            </p:stCondLst>
                            <p:childTnLst>
                              <p:par>
                                <p:cTn id="92" presetID="1" presetClass="exit" presetSubtype="0" fill="hold" grpId="0" nodeType="afterEffect">
                                  <p:stCondLst>
                                    <p:cond delay="1000"/>
                                  </p:stCondLst>
                                  <p:childTnLst>
                                    <p:set>
                                      <p:cBhvr>
                                        <p:cTn id="93" dur="1" fill="hold">
                                          <p:stCondLst>
                                            <p:cond delay="0"/>
                                          </p:stCondLst>
                                        </p:cTn>
                                        <p:tgtEl>
                                          <p:spTgt spid="16"/>
                                        </p:tgtEl>
                                        <p:attrNameLst>
                                          <p:attrName>style.visibility</p:attrName>
                                        </p:attrNameLst>
                                      </p:cBhvr>
                                      <p:to>
                                        <p:strVal val="hidden"/>
                                      </p:to>
                                    </p:set>
                                  </p:childTnLst>
                                </p:cTn>
                              </p:par>
                            </p:childTnLst>
                          </p:cTn>
                        </p:par>
                        <p:par>
                          <p:cTn id="94" fill="hold">
                            <p:stCondLst>
                              <p:cond delay="24500"/>
                            </p:stCondLst>
                            <p:childTnLst>
                              <p:par>
                                <p:cTn id="95" presetID="1" presetClass="exit" presetSubtype="0" fill="hold" grpId="0" nodeType="afterEffect">
                                  <p:stCondLst>
                                    <p:cond delay="1000"/>
                                  </p:stCondLst>
                                  <p:childTnLst>
                                    <p:set>
                                      <p:cBhvr>
                                        <p:cTn id="96" dur="1" fill="hold">
                                          <p:stCondLst>
                                            <p:cond delay="0"/>
                                          </p:stCondLst>
                                        </p:cTn>
                                        <p:tgtEl>
                                          <p:spTgt spid="15"/>
                                        </p:tgtEl>
                                        <p:attrNameLst>
                                          <p:attrName>style.visibility</p:attrName>
                                        </p:attrNameLst>
                                      </p:cBhvr>
                                      <p:to>
                                        <p:strVal val="hidden"/>
                                      </p:to>
                                    </p:set>
                                  </p:childTnLst>
                                </p:cTn>
                              </p:par>
                            </p:childTnLst>
                          </p:cTn>
                        </p:par>
                        <p:par>
                          <p:cTn id="97" fill="hold">
                            <p:stCondLst>
                              <p:cond delay="25500"/>
                            </p:stCondLst>
                            <p:childTnLst>
                              <p:par>
                                <p:cTn id="98" presetID="1" presetClass="exit" presetSubtype="0" fill="hold" grpId="0" nodeType="afterEffect">
                                  <p:stCondLst>
                                    <p:cond delay="1000"/>
                                  </p:stCondLst>
                                  <p:childTnLst>
                                    <p:set>
                                      <p:cBhvr>
                                        <p:cTn id="99" dur="1" fill="hold">
                                          <p:stCondLst>
                                            <p:cond delay="0"/>
                                          </p:stCondLst>
                                        </p:cTn>
                                        <p:tgtEl>
                                          <p:spTgt spid="14"/>
                                        </p:tgtEl>
                                        <p:attrNameLst>
                                          <p:attrName>style.visibility</p:attrName>
                                        </p:attrNameLst>
                                      </p:cBhvr>
                                      <p:to>
                                        <p:strVal val="hidden"/>
                                      </p:to>
                                    </p:set>
                                  </p:childTnLst>
                                </p:cTn>
                              </p:par>
                            </p:childTnLst>
                          </p:cTn>
                        </p:par>
                        <p:par>
                          <p:cTn id="100" fill="hold">
                            <p:stCondLst>
                              <p:cond delay="26500"/>
                            </p:stCondLst>
                            <p:childTnLst>
                              <p:par>
                                <p:cTn id="101" presetID="1" presetClass="exit" presetSubtype="0" fill="hold" grpId="0" nodeType="afterEffect">
                                  <p:stCondLst>
                                    <p:cond delay="1000"/>
                                  </p:stCondLst>
                                  <p:childTnLst>
                                    <p:set>
                                      <p:cBhvr>
                                        <p:cTn id="102" dur="1" fill="hold">
                                          <p:stCondLst>
                                            <p:cond delay="0"/>
                                          </p:stCondLst>
                                        </p:cTn>
                                        <p:tgtEl>
                                          <p:spTgt spid="13"/>
                                        </p:tgtEl>
                                        <p:attrNameLst>
                                          <p:attrName>style.visibility</p:attrName>
                                        </p:attrNameLst>
                                      </p:cBhvr>
                                      <p:to>
                                        <p:strVal val="hidden"/>
                                      </p:to>
                                    </p:set>
                                  </p:childTnLst>
                                </p:cTn>
                              </p:par>
                            </p:childTnLst>
                          </p:cTn>
                        </p:par>
                        <p:par>
                          <p:cTn id="103" fill="hold">
                            <p:stCondLst>
                              <p:cond delay="27500"/>
                            </p:stCondLst>
                            <p:childTnLst>
                              <p:par>
                                <p:cTn id="104" presetID="1" presetClass="exit" presetSubtype="0" fill="hold" grpId="0" nodeType="afterEffect">
                                  <p:stCondLst>
                                    <p:cond delay="1000"/>
                                  </p:stCondLst>
                                  <p:childTnLst>
                                    <p:set>
                                      <p:cBhvr>
                                        <p:cTn id="105" dur="1" fill="hold">
                                          <p:stCondLst>
                                            <p:cond delay="0"/>
                                          </p:stCondLst>
                                        </p:cTn>
                                        <p:tgtEl>
                                          <p:spTgt spid="12"/>
                                        </p:tgtEl>
                                        <p:attrNameLst>
                                          <p:attrName>style.visibility</p:attrName>
                                        </p:attrNameLst>
                                      </p:cBhvr>
                                      <p:to>
                                        <p:strVal val="hidden"/>
                                      </p:to>
                                    </p:set>
                                  </p:childTnLst>
                                </p:cTn>
                              </p:par>
                            </p:childTnLst>
                          </p:cTn>
                        </p:par>
                        <p:par>
                          <p:cTn id="106" fill="hold">
                            <p:stCondLst>
                              <p:cond delay="28500"/>
                            </p:stCondLst>
                            <p:childTnLst>
                              <p:par>
                                <p:cTn id="107" presetID="1" presetClass="exit" presetSubtype="0" fill="hold" grpId="0" nodeType="afterEffect">
                                  <p:stCondLst>
                                    <p:cond delay="1000"/>
                                  </p:stCondLst>
                                  <p:childTnLst>
                                    <p:set>
                                      <p:cBhvr>
                                        <p:cTn id="108" dur="1" fill="hold">
                                          <p:stCondLst>
                                            <p:cond delay="0"/>
                                          </p:stCondLst>
                                        </p:cTn>
                                        <p:tgtEl>
                                          <p:spTgt spid="11"/>
                                        </p:tgtEl>
                                        <p:attrNameLst>
                                          <p:attrName>style.visibility</p:attrName>
                                        </p:attrNameLst>
                                      </p:cBhvr>
                                      <p:to>
                                        <p:strVal val="hidden"/>
                                      </p:to>
                                    </p:set>
                                  </p:childTnLst>
                                </p:cTn>
                              </p:par>
                            </p:childTnLst>
                          </p:cTn>
                        </p:par>
                        <p:par>
                          <p:cTn id="109" fill="hold">
                            <p:stCondLst>
                              <p:cond delay="29500"/>
                            </p:stCondLst>
                            <p:childTnLst>
                              <p:par>
                                <p:cTn id="110" presetID="1" presetClass="exit" presetSubtype="0" fill="hold" grpId="0" nodeType="afterEffect">
                                  <p:stCondLst>
                                    <p:cond delay="1000"/>
                                  </p:stCondLst>
                                  <p:childTnLst>
                                    <p:set>
                                      <p:cBhvr>
                                        <p:cTn id="111" dur="1" fill="hold">
                                          <p:stCondLst>
                                            <p:cond delay="0"/>
                                          </p:stCondLst>
                                        </p:cTn>
                                        <p:tgtEl>
                                          <p:spTgt spid="10"/>
                                        </p:tgtEl>
                                        <p:attrNameLst>
                                          <p:attrName>style.visibility</p:attrName>
                                        </p:attrNameLst>
                                      </p:cBhvr>
                                      <p:to>
                                        <p:strVal val="hidden"/>
                                      </p:to>
                                    </p:set>
                                  </p:childTnLst>
                                </p:cTn>
                              </p:par>
                            </p:childTnLst>
                          </p:cTn>
                        </p:par>
                        <p:par>
                          <p:cTn id="112" fill="hold">
                            <p:stCondLst>
                              <p:cond delay="30500"/>
                            </p:stCondLst>
                            <p:childTnLst>
                              <p:par>
                                <p:cTn id="113" presetID="1" presetClass="exit" presetSubtype="0" fill="hold" grpId="0" nodeType="afterEffect">
                                  <p:stCondLst>
                                    <p:cond delay="1000"/>
                                  </p:stCondLst>
                                  <p:childTnLst>
                                    <p:set>
                                      <p:cBhvr>
                                        <p:cTn id="1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197" grpId="0" animBg="1"/>
      <p:bldP spid="189" grpId="0" animBg="1"/>
      <p:bldP spid="189" grpId="1"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82F8C7-4E25-1D45-A191-2E32E185B38C}"/>
              </a:ext>
            </a:extLst>
          </p:cNvPr>
          <p:cNvSpPr>
            <a:spLocks noGrp="1"/>
          </p:cNvSpPr>
          <p:nvPr>
            <p:ph idx="1"/>
          </p:nvPr>
        </p:nvSpPr>
        <p:spPr/>
        <p:txBody>
          <a:bodyPr>
            <a:normAutofit/>
          </a:bodyPr>
          <a:lstStyle/>
          <a:p>
            <a:r>
              <a:rPr lang="en-US" sz="2000" dirty="0"/>
              <a:t>The use of science to invent useful things or solve problems</a:t>
            </a:r>
          </a:p>
          <a:p>
            <a:r>
              <a:rPr lang="en-US" sz="2000" dirty="0"/>
              <a:t>Any application of knowledge toward a practical purpose</a:t>
            </a:r>
          </a:p>
        </p:txBody>
      </p:sp>
      <p:sp>
        <p:nvSpPr>
          <p:cNvPr id="4" name="Title 3">
            <a:extLst>
              <a:ext uri="{FF2B5EF4-FFF2-40B4-BE49-F238E27FC236}">
                <a16:creationId xmlns:a16="http://schemas.microsoft.com/office/drawing/2014/main" id="{14B6D7EF-2428-8D47-BE28-1468FA50CC62}"/>
              </a:ext>
            </a:extLst>
          </p:cNvPr>
          <p:cNvSpPr>
            <a:spLocks noGrp="1"/>
          </p:cNvSpPr>
          <p:nvPr>
            <p:ph type="title"/>
          </p:nvPr>
        </p:nvSpPr>
        <p:spPr/>
        <p:txBody>
          <a:bodyPr/>
          <a:lstStyle/>
          <a:p>
            <a:r>
              <a:rPr lang="en-US" dirty="0"/>
              <a:t>Technology</a:t>
            </a:r>
          </a:p>
        </p:txBody>
      </p:sp>
      <p:pic>
        <p:nvPicPr>
          <p:cNvPr id="9" name="Content Placeholder 8" descr="A picture containing text, sign&#10;&#10;Description automatically generated">
            <a:extLst>
              <a:ext uri="{FF2B5EF4-FFF2-40B4-BE49-F238E27FC236}">
                <a16:creationId xmlns:a16="http://schemas.microsoft.com/office/drawing/2014/main" id="{AF77D0B4-D4A6-AD4B-A9F5-21917D811416}"/>
              </a:ext>
            </a:extLst>
          </p:cNvPr>
          <p:cNvPicPr>
            <a:picLocks noGrp="1" noChangeAspect="1"/>
          </p:cNvPicPr>
          <p:nvPr>
            <p:ph sz="half" idx="4294967295"/>
          </p:nvPr>
        </p:nvPicPr>
        <p:blipFill>
          <a:blip r:embed="rId3"/>
          <a:stretch>
            <a:fillRect/>
          </a:stretch>
        </p:blipFill>
        <p:spPr>
          <a:xfrm>
            <a:off x="2459038" y="2640013"/>
            <a:ext cx="4225925" cy="2035175"/>
          </a:xfrm>
        </p:spPr>
      </p:pic>
    </p:spTree>
    <p:extLst>
      <p:ext uri="{BB962C8B-B14F-4D97-AF65-F5344CB8AC3E}">
        <p14:creationId xmlns:p14="http://schemas.microsoft.com/office/powerpoint/2010/main" val="88870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534765-2E50-D149-ABD2-2361F67DD8CD}"/>
              </a:ext>
            </a:extLst>
          </p:cNvPr>
          <p:cNvSpPr>
            <a:spLocks noGrp="1"/>
          </p:cNvSpPr>
          <p:nvPr>
            <p:ph type="title"/>
          </p:nvPr>
        </p:nvSpPr>
        <p:spPr/>
        <p:txBody>
          <a:bodyPr/>
          <a:lstStyle/>
          <a:p>
            <a:r>
              <a:rPr lang="en-US" dirty="0"/>
              <a:t>Spot the Tech!</a:t>
            </a:r>
          </a:p>
        </p:txBody>
      </p:sp>
      <p:grpSp>
        <p:nvGrpSpPr>
          <p:cNvPr id="21" name="everything">
            <a:extLst>
              <a:ext uri="{FF2B5EF4-FFF2-40B4-BE49-F238E27FC236}">
                <a16:creationId xmlns:a16="http://schemas.microsoft.com/office/drawing/2014/main" id="{2963F84B-AB27-CB44-A506-11931EF27564}"/>
              </a:ext>
            </a:extLst>
          </p:cNvPr>
          <p:cNvGrpSpPr/>
          <p:nvPr/>
        </p:nvGrpSpPr>
        <p:grpSpPr>
          <a:xfrm>
            <a:off x="505580" y="1306639"/>
            <a:ext cx="8250525" cy="4723900"/>
            <a:chOff x="505580" y="1306639"/>
            <a:chExt cx="8250525" cy="4723900"/>
          </a:xfrm>
        </p:grpSpPr>
        <p:pic>
          <p:nvPicPr>
            <p:cNvPr id="20" name="mobile phone">
              <a:extLst>
                <a:ext uri="{FF2B5EF4-FFF2-40B4-BE49-F238E27FC236}">
                  <a16:creationId xmlns:a16="http://schemas.microsoft.com/office/drawing/2014/main" id="{6E2147F7-CB08-D549-B6DF-CE8D44192EFC}"/>
                </a:ext>
              </a:extLst>
            </p:cNvPr>
            <p:cNvPicPr>
              <a:picLocks noChangeAspect="1" noChangeArrowheads="1"/>
            </p:cNvPicPr>
            <p:nvPr/>
          </p:nvPicPr>
          <p:blipFill rotWithShape="1">
            <a:blip r:embed="rId3"/>
            <a:srcRect l="15704" r="27404"/>
            <a:stretch/>
          </p:blipFill>
          <p:spPr bwMode="auto">
            <a:xfrm>
              <a:off x="5448045" y="4390176"/>
              <a:ext cx="1399857" cy="1640363"/>
            </a:xfrm>
            <a:prstGeom prst="rect">
              <a:avLst/>
            </a:prstGeom>
            <a:noFill/>
            <a:extLst>
              <a:ext uri="{909E8E84-426E-40DD-AFC4-6F175D3DCCD1}">
                <a14:hiddenFill xmlns:a14="http://schemas.microsoft.com/office/drawing/2010/main">
                  <a:solidFill>
                    <a:srgbClr val="FFFFFF"/>
                  </a:solidFill>
                </a14:hiddenFill>
              </a:ext>
            </a:extLst>
          </p:spPr>
        </p:pic>
        <p:pic>
          <p:nvPicPr>
            <p:cNvPr id="9" name="vintage radio">
              <a:extLst>
                <a:ext uri="{FF2B5EF4-FFF2-40B4-BE49-F238E27FC236}">
                  <a16:creationId xmlns:a16="http://schemas.microsoft.com/office/drawing/2014/main" id="{AB811693-4534-424B-8F1F-D3B1E8DECB49}"/>
                </a:ext>
              </a:extLst>
            </p:cNvPr>
            <p:cNvPicPr>
              <a:picLocks noChangeAspect="1" noChangeArrowheads="1"/>
            </p:cNvPicPr>
            <p:nvPr/>
          </p:nvPicPr>
          <p:blipFill rotWithShape="1">
            <a:blip r:embed="rId4"/>
            <a:srcRect t="35686" r="25578"/>
            <a:stretch/>
          </p:blipFill>
          <p:spPr bwMode="auto">
            <a:xfrm>
              <a:off x="6456185" y="1589147"/>
              <a:ext cx="2299920" cy="1325019"/>
            </a:xfrm>
            <a:prstGeom prst="rect">
              <a:avLst/>
            </a:prstGeom>
            <a:noFill/>
            <a:extLst>
              <a:ext uri="{909E8E84-426E-40DD-AFC4-6F175D3DCCD1}">
                <a14:hiddenFill xmlns:a14="http://schemas.microsoft.com/office/drawing/2010/main">
                  <a:solidFill>
                    <a:srgbClr val="FFFFFF"/>
                  </a:solidFill>
                </a14:hiddenFill>
              </a:ext>
            </a:extLst>
          </p:spPr>
        </p:pic>
        <p:pic>
          <p:nvPicPr>
            <p:cNvPr id="13" name="vintage computer">
              <a:extLst>
                <a:ext uri="{FF2B5EF4-FFF2-40B4-BE49-F238E27FC236}">
                  <a16:creationId xmlns:a16="http://schemas.microsoft.com/office/drawing/2014/main" id="{5FD88F45-D848-674F-8A8B-7DA13839F269}"/>
                </a:ext>
              </a:extLst>
            </p:cNvPr>
            <p:cNvPicPr>
              <a:picLocks noChangeAspect="1" noChangeArrowheads="1"/>
            </p:cNvPicPr>
            <p:nvPr/>
          </p:nvPicPr>
          <p:blipFill rotWithShape="1">
            <a:blip r:embed="rId5"/>
            <a:srcRect t="25069" r="18510"/>
            <a:stretch/>
          </p:blipFill>
          <p:spPr bwMode="auto">
            <a:xfrm>
              <a:off x="2624020" y="4420099"/>
              <a:ext cx="2328075" cy="1426577"/>
            </a:xfrm>
            <a:prstGeom prst="rect">
              <a:avLst/>
            </a:prstGeom>
            <a:noFill/>
            <a:extLst>
              <a:ext uri="{909E8E84-426E-40DD-AFC4-6F175D3DCCD1}">
                <a14:hiddenFill xmlns:a14="http://schemas.microsoft.com/office/drawing/2010/main">
                  <a:solidFill>
                    <a:srgbClr val="FFFFFF"/>
                  </a:solidFill>
                </a14:hiddenFill>
              </a:ext>
            </a:extLst>
          </p:spPr>
        </p:pic>
        <p:pic>
          <p:nvPicPr>
            <p:cNvPr id="16" name="vintage camera">
              <a:extLst>
                <a:ext uri="{FF2B5EF4-FFF2-40B4-BE49-F238E27FC236}">
                  <a16:creationId xmlns:a16="http://schemas.microsoft.com/office/drawing/2014/main" id="{A6674CCC-72E4-9F42-A8C0-036D5C5B6DBE}"/>
                </a:ext>
              </a:extLst>
            </p:cNvPr>
            <p:cNvPicPr>
              <a:picLocks noChangeAspect="1"/>
            </p:cNvPicPr>
            <p:nvPr/>
          </p:nvPicPr>
          <p:blipFill rotWithShape="1">
            <a:blip r:embed="rId6"/>
            <a:srcRect l="60569" t="4745" r="6320" b="1070"/>
            <a:stretch/>
          </p:blipFill>
          <p:spPr>
            <a:xfrm>
              <a:off x="5021010" y="1412120"/>
              <a:ext cx="1171195" cy="3131370"/>
            </a:xfrm>
            <a:prstGeom prst="rect">
              <a:avLst/>
            </a:prstGeom>
          </p:spPr>
        </p:pic>
        <p:pic>
          <p:nvPicPr>
            <p:cNvPr id="10" name="iPod">
              <a:extLst>
                <a:ext uri="{FF2B5EF4-FFF2-40B4-BE49-F238E27FC236}">
                  <a16:creationId xmlns:a16="http://schemas.microsoft.com/office/drawing/2014/main" id="{0435A939-C5EF-CF4D-A732-21B6B56C6141}"/>
                </a:ext>
              </a:extLst>
            </p:cNvPr>
            <p:cNvPicPr>
              <a:picLocks noChangeAspect="1" noChangeArrowheads="1"/>
            </p:cNvPicPr>
            <p:nvPr/>
          </p:nvPicPr>
          <p:blipFill rotWithShape="1">
            <a:blip r:embed="rId7"/>
            <a:srcRect t="1947" b="-491"/>
            <a:stretch/>
          </p:blipFill>
          <p:spPr bwMode="auto">
            <a:xfrm>
              <a:off x="2321782" y="1306639"/>
              <a:ext cx="965106" cy="1426577"/>
            </a:xfrm>
            <a:prstGeom prst="rect">
              <a:avLst/>
            </a:prstGeom>
            <a:noFill/>
            <a:extLst>
              <a:ext uri="{909E8E84-426E-40DD-AFC4-6F175D3DCCD1}">
                <a14:hiddenFill xmlns:a14="http://schemas.microsoft.com/office/drawing/2010/main">
                  <a:solidFill>
                    <a:srgbClr val="FFFFFF"/>
                  </a:solidFill>
                </a14:hiddenFill>
              </a:ext>
            </a:extLst>
          </p:spPr>
        </p:pic>
        <p:pic>
          <p:nvPicPr>
            <p:cNvPr id="12" name="notebook">
              <a:extLst>
                <a:ext uri="{FF2B5EF4-FFF2-40B4-BE49-F238E27FC236}">
                  <a16:creationId xmlns:a16="http://schemas.microsoft.com/office/drawing/2014/main" id="{B2112B85-90BF-5345-BF51-4532C59E0740}"/>
                </a:ext>
              </a:extLst>
            </p:cNvPr>
            <p:cNvPicPr>
              <a:picLocks noChangeAspect="1" noChangeArrowheads="1"/>
            </p:cNvPicPr>
            <p:nvPr/>
          </p:nvPicPr>
          <p:blipFill>
            <a:blip r:embed="rId8"/>
            <a:srcRect/>
            <a:stretch/>
          </p:blipFill>
          <p:spPr bwMode="auto">
            <a:xfrm>
              <a:off x="6734098" y="3015724"/>
              <a:ext cx="1730555" cy="1730555"/>
            </a:xfrm>
            <a:prstGeom prst="rect">
              <a:avLst/>
            </a:prstGeom>
            <a:noFill/>
            <a:extLst>
              <a:ext uri="{909E8E84-426E-40DD-AFC4-6F175D3DCCD1}">
                <a14:hiddenFill xmlns:a14="http://schemas.microsoft.com/office/drawing/2010/main">
                  <a:solidFill>
                    <a:srgbClr val="FFFFFF"/>
                  </a:solidFill>
                </a14:hiddenFill>
              </a:ext>
            </a:extLst>
          </p:spPr>
        </p:pic>
        <p:pic>
          <p:nvPicPr>
            <p:cNvPr id="14" name="Laptop">
              <a:extLst>
                <a:ext uri="{FF2B5EF4-FFF2-40B4-BE49-F238E27FC236}">
                  <a16:creationId xmlns:a16="http://schemas.microsoft.com/office/drawing/2014/main" id="{15F029F0-D168-354D-A756-FD11A124D12C}"/>
                </a:ext>
              </a:extLst>
            </p:cNvPr>
            <p:cNvPicPr>
              <a:picLocks noChangeAspect="1" noChangeArrowheads="1"/>
            </p:cNvPicPr>
            <p:nvPr/>
          </p:nvPicPr>
          <p:blipFill>
            <a:blip r:embed="rId9"/>
            <a:srcRect/>
            <a:stretch/>
          </p:blipFill>
          <p:spPr bwMode="auto">
            <a:xfrm>
              <a:off x="505580" y="2262861"/>
              <a:ext cx="1873679" cy="148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easel">
              <a:extLst>
                <a:ext uri="{FF2B5EF4-FFF2-40B4-BE49-F238E27FC236}">
                  <a16:creationId xmlns:a16="http://schemas.microsoft.com/office/drawing/2014/main" id="{AE311C06-CCDC-4746-8D61-B2B9E6A964D6}"/>
                </a:ext>
              </a:extLst>
            </p:cNvPr>
            <p:cNvPicPr>
              <a:picLocks noChangeAspect="1"/>
            </p:cNvPicPr>
            <p:nvPr/>
          </p:nvPicPr>
          <p:blipFill>
            <a:blip r:embed="rId10"/>
            <a:srcRect/>
            <a:stretch/>
          </p:blipFill>
          <p:spPr>
            <a:xfrm>
              <a:off x="2843488" y="2838286"/>
              <a:ext cx="1930523" cy="1286499"/>
            </a:xfrm>
            <a:prstGeom prst="rect">
              <a:avLst/>
            </a:prstGeom>
          </p:spPr>
        </p:pic>
        <p:pic>
          <p:nvPicPr>
            <p:cNvPr id="17" name="digital camera">
              <a:extLst>
                <a:ext uri="{FF2B5EF4-FFF2-40B4-BE49-F238E27FC236}">
                  <a16:creationId xmlns:a16="http://schemas.microsoft.com/office/drawing/2014/main" id="{6B19A326-EFFE-5A49-A8B5-1CF390777396}"/>
                </a:ext>
              </a:extLst>
            </p:cNvPr>
            <p:cNvPicPr>
              <a:picLocks noChangeAspect="1" noChangeArrowheads="1"/>
            </p:cNvPicPr>
            <p:nvPr/>
          </p:nvPicPr>
          <p:blipFill rotWithShape="1">
            <a:blip r:embed="rId11"/>
            <a:srcRect l="21408" t="16375" r="21312" b="21574"/>
            <a:stretch/>
          </p:blipFill>
          <p:spPr bwMode="auto">
            <a:xfrm>
              <a:off x="6986434" y="4836224"/>
              <a:ext cx="1399857" cy="1010452"/>
            </a:xfrm>
            <a:prstGeom prst="rect">
              <a:avLst/>
            </a:prstGeom>
            <a:noFill/>
            <a:extLst>
              <a:ext uri="{909E8E84-426E-40DD-AFC4-6F175D3DCCD1}">
                <a14:hiddenFill xmlns:a14="http://schemas.microsoft.com/office/drawing/2010/main">
                  <a:solidFill>
                    <a:srgbClr val="FFFFFF"/>
                  </a:solidFill>
                </a14:hiddenFill>
              </a:ext>
            </a:extLst>
          </p:spPr>
        </p:pic>
        <p:pic>
          <p:nvPicPr>
            <p:cNvPr id="18" name="Boombox">
              <a:extLst>
                <a:ext uri="{FF2B5EF4-FFF2-40B4-BE49-F238E27FC236}">
                  <a16:creationId xmlns:a16="http://schemas.microsoft.com/office/drawing/2014/main" id="{1FA7A4FD-29CF-8B44-9BA2-CE3B5C511D70}"/>
                </a:ext>
              </a:extLst>
            </p:cNvPr>
            <p:cNvPicPr>
              <a:picLocks noChangeAspect="1" noChangeArrowheads="1"/>
            </p:cNvPicPr>
            <p:nvPr/>
          </p:nvPicPr>
          <p:blipFill rotWithShape="1">
            <a:blip r:embed="rId12"/>
            <a:srcRect l="8070" t="5892" r="5863" b="7917"/>
            <a:stretch/>
          </p:blipFill>
          <p:spPr bwMode="auto">
            <a:xfrm>
              <a:off x="508883" y="4231277"/>
              <a:ext cx="1812898" cy="120989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white box">
            <a:extLst>
              <a:ext uri="{FF2B5EF4-FFF2-40B4-BE49-F238E27FC236}">
                <a16:creationId xmlns:a16="http://schemas.microsoft.com/office/drawing/2014/main" id="{CE345E29-B5A1-2243-87A9-F3976C03589C}"/>
              </a:ext>
            </a:extLst>
          </p:cNvPr>
          <p:cNvSpPr/>
          <p:nvPr/>
        </p:nvSpPr>
        <p:spPr>
          <a:xfrm>
            <a:off x="0" y="1307690"/>
            <a:ext cx="9144000" cy="468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49" name="CAMERA">
            <a:extLst>
              <a:ext uri="{FF2B5EF4-FFF2-40B4-BE49-F238E27FC236}">
                <a16:creationId xmlns:a16="http://schemas.microsoft.com/office/drawing/2014/main" id="{58018CE8-7E41-EC4D-8B1A-F52D682D4330}"/>
              </a:ext>
            </a:extLst>
          </p:cNvPr>
          <p:cNvGrpSpPr/>
          <p:nvPr/>
        </p:nvGrpSpPr>
        <p:grpSpPr>
          <a:xfrm>
            <a:off x="6521577" y="1412119"/>
            <a:ext cx="2269401" cy="4434557"/>
            <a:chOff x="6521577" y="1412119"/>
            <a:chExt cx="2269401" cy="4434557"/>
          </a:xfrm>
        </p:grpSpPr>
        <p:pic>
          <p:nvPicPr>
            <p:cNvPr id="27" name="vintage camera">
              <a:extLst>
                <a:ext uri="{FF2B5EF4-FFF2-40B4-BE49-F238E27FC236}">
                  <a16:creationId xmlns:a16="http://schemas.microsoft.com/office/drawing/2014/main" id="{037EBA70-0FFF-4A4E-9828-6AD9694F2987}"/>
                </a:ext>
              </a:extLst>
            </p:cNvPr>
            <p:cNvPicPr>
              <a:picLocks noChangeAspect="1"/>
            </p:cNvPicPr>
            <p:nvPr/>
          </p:nvPicPr>
          <p:blipFill rotWithShape="1">
            <a:blip r:embed="rId6"/>
            <a:srcRect l="60569" t="4745" r="6320" b="1070"/>
            <a:stretch/>
          </p:blipFill>
          <p:spPr>
            <a:xfrm>
              <a:off x="7282445" y="2687103"/>
              <a:ext cx="753623" cy="2014926"/>
            </a:xfrm>
            <a:prstGeom prst="rect">
              <a:avLst/>
            </a:prstGeom>
          </p:spPr>
        </p:pic>
        <p:pic>
          <p:nvPicPr>
            <p:cNvPr id="31" name="easel">
              <a:extLst>
                <a:ext uri="{FF2B5EF4-FFF2-40B4-BE49-F238E27FC236}">
                  <a16:creationId xmlns:a16="http://schemas.microsoft.com/office/drawing/2014/main" id="{6D9EBFE1-4673-D94D-B7E8-E60367D98FEC}"/>
                </a:ext>
              </a:extLst>
            </p:cNvPr>
            <p:cNvPicPr>
              <a:picLocks noChangeAspect="1"/>
            </p:cNvPicPr>
            <p:nvPr/>
          </p:nvPicPr>
          <p:blipFill>
            <a:blip r:embed="rId10"/>
            <a:srcRect/>
            <a:stretch/>
          </p:blipFill>
          <p:spPr>
            <a:xfrm>
              <a:off x="6824455" y="1530178"/>
              <a:ext cx="1669603" cy="1112623"/>
            </a:xfrm>
            <a:prstGeom prst="rect">
              <a:avLst/>
            </a:prstGeom>
          </p:spPr>
        </p:pic>
        <p:pic>
          <p:nvPicPr>
            <p:cNvPr id="32" name="digital camera">
              <a:extLst>
                <a:ext uri="{FF2B5EF4-FFF2-40B4-BE49-F238E27FC236}">
                  <a16:creationId xmlns:a16="http://schemas.microsoft.com/office/drawing/2014/main" id="{EDC541D6-7141-5A42-AB9D-0F3A958E8975}"/>
                </a:ext>
              </a:extLst>
            </p:cNvPr>
            <p:cNvPicPr>
              <a:picLocks noChangeAspect="1" noChangeArrowheads="1"/>
            </p:cNvPicPr>
            <p:nvPr/>
          </p:nvPicPr>
          <p:blipFill rotWithShape="1">
            <a:blip r:embed="rId11"/>
            <a:srcRect l="21408" t="16375" r="21312" b="21574"/>
            <a:stretch/>
          </p:blipFill>
          <p:spPr bwMode="auto">
            <a:xfrm>
              <a:off x="7109217" y="4836224"/>
              <a:ext cx="1100079" cy="79406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370D0990-0FFA-CE4C-AAFC-478C97C287A8}"/>
                </a:ext>
              </a:extLst>
            </p:cNvPr>
            <p:cNvSpPr/>
            <p:nvPr/>
          </p:nvSpPr>
          <p:spPr>
            <a:xfrm>
              <a:off x="6521577" y="1412119"/>
              <a:ext cx="2269401" cy="443455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48" name="COMPUTER">
            <a:extLst>
              <a:ext uri="{FF2B5EF4-FFF2-40B4-BE49-F238E27FC236}">
                <a16:creationId xmlns:a16="http://schemas.microsoft.com/office/drawing/2014/main" id="{5BAD7517-66E9-FE42-9EDD-0C4B48F89CCD}"/>
              </a:ext>
            </a:extLst>
          </p:cNvPr>
          <p:cNvGrpSpPr/>
          <p:nvPr/>
        </p:nvGrpSpPr>
        <p:grpSpPr>
          <a:xfrm>
            <a:off x="3431775" y="1412119"/>
            <a:ext cx="2269401" cy="4434557"/>
            <a:chOff x="3431775" y="1412119"/>
            <a:chExt cx="2269401" cy="4434557"/>
          </a:xfrm>
        </p:grpSpPr>
        <p:pic>
          <p:nvPicPr>
            <p:cNvPr id="26" name="vintage computer">
              <a:extLst>
                <a:ext uri="{FF2B5EF4-FFF2-40B4-BE49-F238E27FC236}">
                  <a16:creationId xmlns:a16="http://schemas.microsoft.com/office/drawing/2014/main" id="{5B274516-C92E-B84C-AEE2-1478751C9365}"/>
                </a:ext>
              </a:extLst>
            </p:cNvPr>
            <p:cNvPicPr>
              <a:picLocks noChangeAspect="1" noChangeArrowheads="1"/>
            </p:cNvPicPr>
            <p:nvPr/>
          </p:nvPicPr>
          <p:blipFill rotWithShape="1">
            <a:blip r:embed="rId5"/>
            <a:srcRect t="25069" r="18510"/>
            <a:stretch/>
          </p:blipFill>
          <p:spPr bwMode="auto">
            <a:xfrm>
              <a:off x="3630593" y="3083940"/>
              <a:ext cx="1868178" cy="1144766"/>
            </a:xfrm>
            <a:prstGeom prst="rect">
              <a:avLst/>
            </a:prstGeom>
            <a:noFill/>
            <a:extLst>
              <a:ext uri="{909E8E84-426E-40DD-AFC4-6F175D3DCCD1}">
                <a14:hiddenFill xmlns:a14="http://schemas.microsoft.com/office/drawing/2010/main">
                  <a:solidFill>
                    <a:srgbClr val="FFFFFF"/>
                  </a:solidFill>
                </a14:hiddenFill>
              </a:ext>
            </a:extLst>
          </p:spPr>
        </p:pic>
        <p:pic>
          <p:nvPicPr>
            <p:cNvPr id="29" name="notebook">
              <a:extLst>
                <a:ext uri="{FF2B5EF4-FFF2-40B4-BE49-F238E27FC236}">
                  <a16:creationId xmlns:a16="http://schemas.microsoft.com/office/drawing/2014/main" id="{3BAEA796-7D27-E643-803A-C39A4C94E7F8}"/>
                </a:ext>
              </a:extLst>
            </p:cNvPr>
            <p:cNvPicPr>
              <a:picLocks noChangeAspect="1" noChangeArrowheads="1"/>
            </p:cNvPicPr>
            <p:nvPr/>
          </p:nvPicPr>
          <p:blipFill>
            <a:blip r:embed="rId8"/>
            <a:srcRect/>
            <a:stretch/>
          </p:blipFill>
          <p:spPr bwMode="auto">
            <a:xfrm>
              <a:off x="3870335" y="1424323"/>
              <a:ext cx="1388695" cy="1388695"/>
            </a:xfrm>
            <a:prstGeom prst="rect">
              <a:avLst/>
            </a:prstGeom>
            <a:noFill/>
            <a:extLst>
              <a:ext uri="{909E8E84-426E-40DD-AFC4-6F175D3DCCD1}">
                <a14:hiddenFill xmlns:a14="http://schemas.microsoft.com/office/drawing/2010/main">
                  <a:solidFill>
                    <a:srgbClr val="FFFFFF"/>
                  </a:solidFill>
                </a14:hiddenFill>
              </a:ext>
            </a:extLst>
          </p:spPr>
        </p:pic>
        <p:pic>
          <p:nvPicPr>
            <p:cNvPr id="30" name="Laptop">
              <a:extLst>
                <a:ext uri="{FF2B5EF4-FFF2-40B4-BE49-F238E27FC236}">
                  <a16:creationId xmlns:a16="http://schemas.microsoft.com/office/drawing/2014/main" id="{73434ABB-177B-2046-A59E-C201D9C71CBC}"/>
                </a:ext>
              </a:extLst>
            </p:cNvPr>
            <p:cNvPicPr>
              <a:picLocks noChangeAspect="1" noChangeArrowheads="1"/>
            </p:cNvPicPr>
            <p:nvPr/>
          </p:nvPicPr>
          <p:blipFill>
            <a:blip r:embed="rId9"/>
            <a:srcRect/>
            <a:stretch/>
          </p:blipFill>
          <p:spPr bwMode="auto">
            <a:xfrm>
              <a:off x="3812910" y="4483193"/>
              <a:ext cx="1503545" cy="118822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436CED0E-9DE4-7748-81D5-675AFD9EBD1E}"/>
                </a:ext>
              </a:extLst>
            </p:cNvPr>
            <p:cNvSpPr/>
            <p:nvPr/>
          </p:nvSpPr>
          <p:spPr>
            <a:xfrm>
              <a:off x="3431775" y="1412119"/>
              <a:ext cx="2269401" cy="443455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47" name="MUSIC">
            <a:extLst>
              <a:ext uri="{FF2B5EF4-FFF2-40B4-BE49-F238E27FC236}">
                <a16:creationId xmlns:a16="http://schemas.microsoft.com/office/drawing/2014/main" id="{94B9B192-7545-CB49-B8ED-DE2664DE62EA}"/>
              </a:ext>
            </a:extLst>
          </p:cNvPr>
          <p:cNvGrpSpPr/>
          <p:nvPr/>
        </p:nvGrpSpPr>
        <p:grpSpPr>
          <a:xfrm>
            <a:off x="341972" y="1412119"/>
            <a:ext cx="2269401" cy="4434557"/>
            <a:chOff x="341972" y="1412119"/>
            <a:chExt cx="2269401" cy="4434557"/>
          </a:xfrm>
        </p:grpSpPr>
        <p:pic>
          <p:nvPicPr>
            <p:cNvPr id="25" name="vintage radio">
              <a:extLst>
                <a:ext uri="{FF2B5EF4-FFF2-40B4-BE49-F238E27FC236}">
                  <a16:creationId xmlns:a16="http://schemas.microsoft.com/office/drawing/2014/main" id="{8FB70D67-18CA-BA49-8959-71262781DA80}"/>
                </a:ext>
              </a:extLst>
            </p:cNvPr>
            <p:cNvPicPr>
              <a:picLocks noChangeAspect="1" noChangeArrowheads="1"/>
            </p:cNvPicPr>
            <p:nvPr/>
          </p:nvPicPr>
          <p:blipFill rotWithShape="1">
            <a:blip r:embed="rId4"/>
            <a:srcRect t="35686" r="25578"/>
            <a:stretch/>
          </p:blipFill>
          <p:spPr bwMode="auto">
            <a:xfrm>
              <a:off x="544055" y="1552762"/>
              <a:ext cx="1964566" cy="1131816"/>
            </a:xfrm>
            <a:prstGeom prst="rect">
              <a:avLst/>
            </a:prstGeom>
            <a:noFill/>
            <a:extLst>
              <a:ext uri="{909E8E84-426E-40DD-AFC4-6F175D3DCCD1}">
                <a14:hiddenFill xmlns:a14="http://schemas.microsoft.com/office/drawing/2010/main">
                  <a:solidFill>
                    <a:srgbClr val="FFFFFF"/>
                  </a:solidFill>
                </a14:hiddenFill>
              </a:ext>
            </a:extLst>
          </p:spPr>
        </p:pic>
        <p:pic>
          <p:nvPicPr>
            <p:cNvPr id="28" name="iPod">
              <a:extLst>
                <a:ext uri="{FF2B5EF4-FFF2-40B4-BE49-F238E27FC236}">
                  <a16:creationId xmlns:a16="http://schemas.microsoft.com/office/drawing/2014/main" id="{133738F6-8AA3-614C-BF54-40631181E632}"/>
                </a:ext>
              </a:extLst>
            </p:cNvPr>
            <p:cNvPicPr>
              <a:picLocks noChangeAspect="1" noChangeArrowheads="1"/>
            </p:cNvPicPr>
            <p:nvPr/>
          </p:nvPicPr>
          <p:blipFill rotWithShape="1">
            <a:blip r:embed="rId7"/>
            <a:srcRect t="1947" b="-491"/>
            <a:stretch/>
          </p:blipFill>
          <p:spPr bwMode="auto">
            <a:xfrm>
              <a:off x="1139110" y="4504922"/>
              <a:ext cx="774457" cy="1144767"/>
            </a:xfrm>
            <a:prstGeom prst="rect">
              <a:avLst/>
            </a:prstGeom>
            <a:noFill/>
            <a:extLst>
              <a:ext uri="{909E8E84-426E-40DD-AFC4-6F175D3DCCD1}">
                <a14:hiddenFill xmlns:a14="http://schemas.microsoft.com/office/drawing/2010/main">
                  <a:solidFill>
                    <a:srgbClr val="FFFFFF"/>
                  </a:solidFill>
                </a14:hiddenFill>
              </a:ext>
            </a:extLst>
          </p:spPr>
        </p:pic>
        <p:pic>
          <p:nvPicPr>
            <p:cNvPr id="33" name="Boombox">
              <a:extLst>
                <a:ext uri="{FF2B5EF4-FFF2-40B4-BE49-F238E27FC236}">
                  <a16:creationId xmlns:a16="http://schemas.microsoft.com/office/drawing/2014/main" id="{A2321AC0-FB74-D540-B14C-A5DA4F643325}"/>
                </a:ext>
              </a:extLst>
            </p:cNvPr>
            <p:cNvPicPr>
              <a:picLocks noChangeAspect="1" noChangeArrowheads="1"/>
            </p:cNvPicPr>
            <p:nvPr/>
          </p:nvPicPr>
          <p:blipFill rotWithShape="1">
            <a:blip r:embed="rId12"/>
            <a:srcRect l="8070" t="5892" r="5863" b="7917"/>
            <a:stretch/>
          </p:blipFill>
          <p:spPr bwMode="auto">
            <a:xfrm>
              <a:off x="752059" y="3139584"/>
              <a:ext cx="1548558" cy="103347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352D9237-5B7F-6846-BE2F-03174353B2AD}"/>
                </a:ext>
              </a:extLst>
            </p:cNvPr>
            <p:cNvSpPr/>
            <p:nvPr/>
          </p:nvSpPr>
          <p:spPr>
            <a:xfrm>
              <a:off x="341972" y="1412119"/>
              <a:ext cx="2269401" cy="44345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22864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F2294-4877-7444-A590-7DDAB043C82A}"/>
              </a:ext>
            </a:extLst>
          </p:cNvPr>
          <p:cNvSpPr>
            <a:spLocks noGrp="1"/>
          </p:cNvSpPr>
          <p:nvPr>
            <p:ph idx="1"/>
          </p:nvPr>
        </p:nvSpPr>
        <p:spPr/>
        <p:txBody>
          <a:bodyPr/>
          <a:lstStyle/>
          <a:p>
            <a:pPr marL="0" indent="0">
              <a:buNone/>
            </a:pPr>
            <a:r>
              <a:rPr lang="en-US" b="1" dirty="0">
                <a:solidFill>
                  <a:schemeClr val="tx1"/>
                </a:solidFill>
              </a:rPr>
              <a:t>Digital Convergence:</a:t>
            </a:r>
          </a:p>
          <a:p>
            <a:r>
              <a:rPr lang="en-US" dirty="0">
                <a:solidFill>
                  <a:srgbClr val="151B26"/>
                </a:solidFill>
                <a:ea typeface="Calibri" panose="020F0502020204030204" pitchFamily="34" charset="0"/>
              </a:rPr>
              <a:t>When multiple functions come together in a single technological device</a:t>
            </a:r>
            <a:r>
              <a:rPr lang="en-US" dirty="0"/>
              <a:t>.</a:t>
            </a:r>
          </a:p>
          <a:p>
            <a:endParaRPr lang="en-US" dirty="0"/>
          </a:p>
        </p:txBody>
      </p:sp>
      <p:sp>
        <p:nvSpPr>
          <p:cNvPr id="2" name="Title 1">
            <a:extLst>
              <a:ext uri="{FF2B5EF4-FFF2-40B4-BE49-F238E27FC236}">
                <a16:creationId xmlns:a16="http://schemas.microsoft.com/office/drawing/2014/main" id="{4D7921E3-26F1-0348-AFF3-E837550111FB}"/>
              </a:ext>
            </a:extLst>
          </p:cNvPr>
          <p:cNvSpPr>
            <a:spLocks noGrp="1"/>
          </p:cNvSpPr>
          <p:nvPr>
            <p:ph type="title"/>
          </p:nvPr>
        </p:nvSpPr>
        <p:spPr/>
        <p:txBody>
          <a:bodyPr/>
          <a:lstStyle/>
          <a:p>
            <a:r>
              <a:rPr lang="en-US" dirty="0"/>
              <a:t>Digital Convergence</a:t>
            </a:r>
          </a:p>
        </p:txBody>
      </p:sp>
      <p:pic>
        <p:nvPicPr>
          <p:cNvPr id="9" name="smart phone image" descr="A close-up of a smartphone&#10;&#10;Description automatically generated with low confidence">
            <a:extLst>
              <a:ext uri="{FF2B5EF4-FFF2-40B4-BE49-F238E27FC236}">
                <a16:creationId xmlns:a16="http://schemas.microsoft.com/office/drawing/2014/main" id="{F0A5EF9F-1F89-624C-9F15-31762E6E77F8}"/>
              </a:ext>
            </a:extLst>
          </p:cNvPr>
          <p:cNvPicPr>
            <a:picLocks noGrp="1" noChangeAspect="1"/>
          </p:cNvPicPr>
          <p:nvPr>
            <p:ph sz="half" idx="4294967295"/>
          </p:nvPr>
        </p:nvPicPr>
        <p:blipFill>
          <a:blip r:embed="rId3"/>
          <a:stretch>
            <a:fillRect/>
          </a:stretch>
        </p:blipFill>
        <p:spPr>
          <a:xfrm>
            <a:off x="3622637" y="2290574"/>
            <a:ext cx="1898726" cy="3589526"/>
          </a:xfrm>
        </p:spPr>
      </p:pic>
      <p:pic>
        <p:nvPicPr>
          <p:cNvPr id="10" name="icons" descr="A picture containing text, sign&#10;&#10;Description automatically generated">
            <a:extLst>
              <a:ext uri="{FF2B5EF4-FFF2-40B4-BE49-F238E27FC236}">
                <a16:creationId xmlns:a16="http://schemas.microsoft.com/office/drawing/2014/main" id="{23E07A05-FA20-7540-B8DA-62CBA9903E1F}"/>
              </a:ext>
            </a:extLst>
          </p:cNvPr>
          <p:cNvPicPr>
            <a:picLocks noChangeAspect="1"/>
          </p:cNvPicPr>
          <p:nvPr/>
        </p:nvPicPr>
        <p:blipFill>
          <a:blip r:embed="rId4"/>
          <a:stretch>
            <a:fillRect/>
          </a:stretch>
        </p:blipFill>
        <p:spPr>
          <a:xfrm>
            <a:off x="698880" y="2290574"/>
            <a:ext cx="7451273" cy="3589525"/>
          </a:xfrm>
          <a:prstGeom prst="rect">
            <a:avLst/>
          </a:prstGeom>
          <a:solidFill>
            <a:schemeClr val="bg1"/>
          </a:solidFill>
        </p:spPr>
      </p:pic>
    </p:spTree>
    <p:extLst>
      <p:ext uri="{BB962C8B-B14F-4D97-AF65-F5344CB8AC3E}">
        <p14:creationId xmlns:p14="http://schemas.microsoft.com/office/powerpoint/2010/main" val="6658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1CEE5DE-F023-9648-818B-CF3068890147}"/>
              </a:ext>
            </a:extLst>
          </p:cNvPr>
          <p:cNvSpPr>
            <a:spLocks noGrp="1"/>
          </p:cNvSpPr>
          <p:nvPr>
            <p:ph sz="half" idx="1"/>
          </p:nvPr>
        </p:nvSpPr>
        <p:spPr>
          <a:xfrm>
            <a:off x="380593" y="1302819"/>
            <a:ext cx="3901132" cy="4709564"/>
          </a:xfrm>
          <a:solidFill>
            <a:schemeClr val="accent4">
              <a:lumMod val="20000"/>
              <a:lumOff val="80000"/>
            </a:schemeClr>
          </a:solidFill>
          <a:ln w="38100">
            <a:solidFill>
              <a:schemeClr val="accent4"/>
            </a:solidFill>
          </a:ln>
        </p:spPr>
        <p:txBody>
          <a:bodyPr>
            <a:normAutofit/>
          </a:bodyPr>
          <a:lstStyle/>
          <a:p>
            <a:r>
              <a:rPr lang="en-US" sz="2000" dirty="0"/>
              <a:t>Type questions here...</a:t>
            </a:r>
          </a:p>
        </p:txBody>
      </p:sp>
      <p:sp>
        <p:nvSpPr>
          <p:cNvPr id="7" name="Content Placeholder 6">
            <a:extLst>
              <a:ext uri="{FF2B5EF4-FFF2-40B4-BE49-F238E27FC236}">
                <a16:creationId xmlns:a16="http://schemas.microsoft.com/office/drawing/2014/main" id="{1F026E98-223D-BF48-A54F-39D3EC814DAC}"/>
              </a:ext>
            </a:extLst>
          </p:cNvPr>
          <p:cNvSpPr>
            <a:spLocks noGrp="1"/>
          </p:cNvSpPr>
          <p:nvPr>
            <p:ph sz="half" idx="2"/>
          </p:nvPr>
        </p:nvSpPr>
        <p:spPr>
          <a:xfrm>
            <a:off x="4723045" y="1302819"/>
            <a:ext cx="4040362" cy="4709564"/>
          </a:xfrm>
          <a:solidFill>
            <a:schemeClr val="accent4">
              <a:lumMod val="20000"/>
              <a:lumOff val="80000"/>
            </a:schemeClr>
          </a:solidFill>
          <a:ln w="38100">
            <a:solidFill>
              <a:schemeClr val="accent4"/>
            </a:solidFill>
          </a:ln>
        </p:spPr>
        <p:txBody>
          <a:bodyPr>
            <a:normAutofit/>
          </a:bodyPr>
          <a:lstStyle/>
          <a:p>
            <a:r>
              <a:rPr lang="en-US" sz="2000" dirty="0"/>
              <a:t>Type answers here...</a:t>
            </a:r>
          </a:p>
        </p:txBody>
      </p:sp>
      <p:sp>
        <p:nvSpPr>
          <p:cNvPr id="4" name="Title 3">
            <a:extLst>
              <a:ext uri="{FF2B5EF4-FFF2-40B4-BE49-F238E27FC236}">
                <a16:creationId xmlns:a16="http://schemas.microsoft.com/office/drawing/2014/main" id="{83D1B1EA-2A54-A14B-A7EE-E7E702B9073F}"/>
              </a:ext>
            </a:extLst>
          </p:cNvPr>
          <p:cNvSpPr>
            <a:spLocks noGrp="1"/>
          </p:cNvSpPr>
          <p:nvPr>
            <p:ph type="title"/>
          </p:nvPr>
        </p:nvSpPr>
        <p:spPr/>
        <p:txBody>
          <a:bodyPr/>
          <a:lstStyle/>
          <a:p>
            <a:r>
              <a:rPr lang="en-US" dirty="0"/>
              <a:t>Ask Questions    —    Find Answers </a:t>
            </a:r>
          </a:p>
        </p:txBody>
      </p:sp>
    </p:spTree>
    <p:extLst>
      <p:ext uri="{BB962C8B-B14F-4D97-AF65-F5344CB8AC3E}">
        <p14:creationId xmlns:p14="http://schemas.microsoft.com/office/powerpoint/2010/main" val="271624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gnals from one device:">
            <a:extLst>
              <a:ext uri="{FF2B5EF4-FFF2-40B4-BE49-F238E27FC236}">
                <a16:creationId xmlns:a16="http://schemas.microsoft.com/office/drawing/2014/main" id="{C3EC3A0A-C24E-0D4E-AEEB-0D73442AD096}"/>
              </a:ext>
            </a:extLst>
          </p:cNvPr>
          <p:cNvSpPr>
            <a:spLocks noGrp="1"/>
          </p:cNvSpPr>
          <p:nvPr>
            <p:ph sz="half" idx="1"/>
          </p:nvPr>
        </p:nvSpPr>
        <p:spPr>
          <a:xfrm>
            <a:off x="346075" y="3059723"/>
            <a:ext cx="1822517" cy="2952140"/>
          </a:xfrm>
        </p:spPr>
        <p:txBody>
          <a:bodyPr/>
          <a:lstStyle/>
          <a:p>
            <a:pPr marL="0" indent="0">
              <a:buNone/>
            </a:pPr>
            <a:r>
              <a:rPr lang="en-US" sz="2000" b="1" dirty="0"/>
              <a:t>Signals from one device:</a:t>
            </a:r>
          </a:p>
          <a:p>
            <a:r>
              <a:rPr lang="en-US" dirty="0"/>
              <a:t>Voice</a:t>
            </a:r>
          </a:p>
          <a:p>
            <a:r>
              <a:rPr lang="en-US" dirty="0"/>
              <a:t>Video</a:t>
            </a:r>
          </a:p>
          <a:p>
            <a:r>
              <a:rPr lang="en-US" dirty="0"/>
              <a:t>Music</a:t>
            </a:r>
          </a:p>
          <a:p>
            <a:r>
              <a:rPr lang="en-US" dirty="0"/>
              <a:t>Text</a:t>
            </a:r>
          </a:p>
          <a:p>
            <a:endParaRPr lang="en-US" dirty="0"/>
          </a:p>
        </p:txBody>
      </p:sp>
      <p:sp>
        <p:nvSpPr>
          <p:cNvPr id="7" name="Reassembled signal on a second device:">
            <a:extLst>
              <a:ext uri="{FF2B5EF4-FFF2-40B4-BE49-F238E27FC236}">
                <a16:creationId xmlns:a16="http://schemas.microsoft.com/office/drawing/2014/main" id="{EB4A9119-0664-5D44-8478-DAA88E24C6B7}"/>
              </a:ext>
            </a:extLst>
          </p:cNvPr>
          <p:cNvSpPr>
            <a:spLocks noGrp="1"/>
          </p:cNvSpPr>
          <p:nvPr>
            <p:ph sz="half" idx="2"/>
          </p:nvPr>
        </p:nvSpPr>
        <p:spPr>
          <a:xfrm>
            <a:off x="6120788" y="3059723"/>
            <a:ext cx="2643799" cy="2952140"/>
          </a:xfrm>
        </p:spPr>
        <p:txBody>
          <a:bodyPr/>
          <a:lstStyle/>
          <a:p>
            <a:pPr marL="0" indent="0">
              <a:buNone/>
            </a:pPr>
            <a:r>
              <a:rPr lang="en-US" sz="2000" b="1" dirty="0"/>
              <a:t>Reassembled signal on a second device:</a:t>
            </a:r>
          </a:p>
          <a:p>
            <a:r>
              <a:rPr lang="en-US" dirty="0"/>
              <a:t>Voice</a:t>
            </a:r>
          </a:p>
          <a:p>
            <a:r>
              <a:rPr lang="en-US" dirty="0"/>
              <a:t>Video</a:t>
            </a:r>
          </a:p>
          <a:p>
            <a:r>
              <a:rPr lang="en-US" dirty="0"/>
              <a:t>Music</a:t>
            </a:r>
          </a:p>
          <a:p>
            <a:r>
              <a:rPr lang="en-US" dirty="0"/>
              <a:t>Text</a:t>
            </a:r>
          </a:p>
          <a:p>
            <a:endParaRPr lang="en-US" dirty="0"/>
          </a:p>
        </p:txBody>
      </p:sp>
      <p:sp>
        <p:nvSpPr>
          <p:cNvPr id="4" name="Title 3">
            <a:extLst>
              <a:ext uri="{FF2B5EF4-FFF2-40B4-BE49-F238E27FC236}">
                <a16:creationId xmlns:a16="http://schemas.microsoft.com/office/drawing/2014/main" id="{57094980-C737-7840-A358-D7036A30736E}"/>
              </a:ext>
            </a:extLst>
          </p:cNvPr>
          <p:cNvSpPr>
            <a:spLocks noGrp="1"/>
          </p:cNvSpPr>
          <p:nvPr>
            <p:ph type="title"/>
          </p:nvPr>
        </p:nvSpPr>
        <p:spPr>
          <a:xfrm>
            <a:off x="345424" y="186834"/>
            <a:ext cx="8151990" cy="817631"/>
          </a:xfrm>
        </p:spPr>
        <p:txBody>
          <a:bodyPr/>
          <a:lstStyle/>
          <a:p>
            <a:r>
              <a:rPr lang="en-US" dirty="0"/>
              <a:t>Binary Code</a:t>
            </a:r>
          </a:p>
        </p:txBody>
      </p:sp>
      <p:sp>
        <p:nvSpPr>
          <p:cNvPr id="8" name="1">
            <a:extLst>
              <a:ext uri="{FF2B5EF4-FFF2-40B4-BE49-F238E27FC236}">
                <a16:creationId xmlns:a16="http://schemas.microsoft.com/office/drawing/2014/main" id="{8B12FC5D-C3EB-1148-9BC2-3E93969F7F47}"/>
              </a:ext>
            </a:extLst>
          </p:cNvPr>
          <p:cNvSpPr/>
          <p:nvPr/>
        </p:nvSpPr>
        <p:spPr>
          <a:xfrm>
            <a:off x="346075" y="1304376"/>
            <a:ext cx="1602947" cy="16029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91440" bIns="0" rtlCol="0" anchor="b"/>
          <a:lstStyle/>
          <a:p>
            <a:pPr algn="ctr"/>
            <a:endParaRPr lang="en-US" sz="9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2">
            <a:extLst>
              <a:ext uri="{FF2B5EF4-FFF2-40B4-BE49-F238E27FC236}">
                <a16:creationId xmlns:a16="http://schemas.microsoft.com/office/drawing/2014/main" id="{DADBC309-52E4-574D-AD06-6449CB64CA75}"/>
              </a:ext>
            </a:extLst>
          </p:cNvPr>
          <p:cNvSpPr/>
          <p:nvPr/>
        </p:nvSpPr>
        <p:spPr>
          <a:xfrm>
            <a:off x="6120787" y="1304376"/>
            <a:ext cx="1602947" cy="16029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algn="ctr"/>
            <a:endParaRPr lang="en-US" sz="23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arrow 1">
            <a:extLst>
              <a:ext uri="{FF2B5EF4-FFF2-40B4-BE49-F238E27FC236}">
                <a16:creationId xmlns:a16="http://schemas.microsoft.com/office/drawing/2014/main" id="{6B14E03B-6929-8043-AB0B-88528EBD29A2}"/>
              </a:ext>
            </a:extLst>
          </p:cNvPr>
          <p:cNvPicPr>
            <a:picLocks noChangeAspect="1"/>
          </p:cNvPicPr>
          <p:nvPr/>
        </p:nvPicPr>
        <p:blipFill>
          <a:blip r:embed="rId3"/>
          <a:stretch>
            <a:fillRect/>
          </a:stretch>
        </p:blipFill>
        <p:spPr>
          <a:xfrm>
            <a:off x="2353210" y="3109546"/>
            <a:ext cx="756939" cy="638908"/>
          </a:xfrm>
          <a:prstGeom prst="rect">
            <a:avLst/>
          </a:prstGeom>
        </p:spPr>
      </p:pic>
      <p:pic>
        <p:nvPicPr>
          <p:cNvPr id="14" name="arrow 2">
            <a:extLst>
              <a:ext uri="{FF2B5EF4-FFF2-40B4-BE49-F238E27FC236}">
                <a16:creationId xmlns:a16="http://schemas.microsoft.com/office/drawing/2014/main" id="{B9A49B5A-1000-AD45-B130-A33C406CFD23}"/>
              </a:ext>
            </a:extLst>
          </p:cNvPr>
          <p:cNvPicPr>
            <a:picLocks noChangeAspect="1"/>
          </p:cNvPicPr>
          <p:nvPr/>
        </p:nvPicPr>
        <p:blipFill>
          <a:blip r:embed="rId3"/>
          <a:stretch>
            <a:fillRect/>
          </a:stretch>
        </p:blipFill>
        <p:spPr>
          <a:xfrm>
            <a:off x="5179231" y="3109546"/>
            <a:ext cx="756939" cy="638908"/>
          </a:xfrm>
          <a:prstGeom prst="rect">
            <a:avLst/>
          </a:prstGeom>
        </p:spPr>
      </p:pic>
      <p:sp>
        <p:nvSpPr>
          <p:cNvPr id="16" name="binary code">
            <a:extLst>
              <a:ext uri="{FF2B5EF4-FFF2-40B4-BE49-F238E27FC236}">
                <a16:creationId xmlns:a16="http://schemas.microsoft.com/office/drawing/2014/main" id="{35094DC8-7DA8-9F4C-B96A-DE1628896E76}"/>
              </a:ext>
            </a:extLst>
          </p:cNvPr>
          <p:cNvSpPr txBox="1"/>
          <p:nvPr/>
        </p:nvSpPr>
        <p:spPr>
          <a:xfrm>
            <a:off x="3294767" y="1304376"/>
            <a:ext cx="1602947" cy="4431983"/>
          </a:xfrm>
          <a:prstGeom prst="rect">
            <a:avLst/>
          </a:prstGeom>
          <a:solidFill>
            <a:schemeClr val="accent4"/>
          </a:solidFill>
          <a:ln>
            <a:noFill/>
          </a:ln>
        </p:spPr>
        <p:txBody>
          <a:bodyPr wrap="square" lIns="182880" tIns="182880" rIns="182880" bIns="182880"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010011101010001000111101000011010111001001010001001110101000100011</a:t>
            </a:r>
          </a:p>
        </p:txBody>
      </p:sp>
      <p:sp>
        <p:nvSpPr>
          <p:cNvPr id="2" name="TextBox 1">
            <a:extLst>
              <a:ext uri="{FF2B5EF4-FFF2-40B4-BE49-F238E27FC236}">
                <a16:creationId xmlns:a16="http://schemas.microsoft.com/office/drawing/2014/main" id="{82C2F76F-E218-7342-8AE1-F9A953B59CE8}"/>
              </a:ext>
            </a:extLst>
          </p:cNvPr>
          <p:cNvSpPr txBox="1"/>
          <p:nvPr/>
        </p:nvSpPr>
        <p:spPr>
          <a:xfrm>
            <a:off x="712973" y="1278397"/>
            <a:ext cx="869148" cy="1569660"/>
          </a:xfrm>
          <a:prstGeom prst="rect">
            <a:avLst/>
          </a:prstGeom>
          <a:noFill/>
        </p:spPr>
        <p:txBody>
          <a:bodyPr wrap="none" rtlCol="0">
            <a:spAutoFit/>
          </a:bodyPr>
          <a:lstStyle/>
          <a:p>
            <a:pPr algn="ctr"/>
            <a:r>
              <a:rPr lang="en-US" sz="9600" dirty="0">
                <a:solidFill>
                  <a:schemeClr val="bg1"/>
                </a:solidFill>
                <a:latin typeface="Arial" panose="020B0604020202020204" pitchFamily="34" charset="0"/>
                <a:ea typeface="Verdana" panose="020B060403050404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D4758635-8FD2-CD41-9B31-A834D1011FB6}"/>
              </a:ext>
            </a:extLst>
          </p:cNvPr>
          <p:cNvSpPr txBox="1"/>
          <p:nvPr/>
        </p:nvSpPr>
        <p:spPr>
          <a:xfrm>
            <a:off x="6487685" y="1278397"/>
            <a:ext cx="869148" cy="1569660"/>
          </a:xfrm>
          <a:prstGeom prst="rect">
            <a:avLst/>
          </a:prstGeom>
          <a:noFill/>
        </p:spPr>
        <p:txBody>
          <a:bodyPr wrap="none" rtlCol="0">
            <a:spAutoFit/>
          </a:bodyPr>
          <a:lstStyle/>
          <a:p>
            <a:pPr algn="ctr"/>
            <a:r>
              <a:rPr lang="en-US" sz="9600" dirty="0">
                <a:solidFill>
                  <a:schemeClr val="bg1"/>
                </a:solidFill>
                <a:latin typeface="Arial" panose="020B0604020202020204" pitchFamily="34" charset="0"/>
                <a:ea typeface="Verdana" panose="020B0604030504040204" pitchFamily="34" charset="0"/>
                <a:cs typeface="Arial" panose="020B0604020202020204" pitchFamily="34" charset="0"/>
              </a:rPr>
              <a:t>2</a:t>
            </a:r>
          </a:p>
        </p:txBody>
      </p:sp>
    </p:spTree>
    <p:extLst>
      <p:ext uri="{BB962C8B-B14F-4D97-AF65-F5344CB8AC3E}">
        <p14:creationId xmlns:p14="http://schemas.microsoft.com/office/powerpoint/2010/main" val="397439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fade">
                                      <p:cBhvr>
                                        <p:cTn id="21" dur="500"/>
                                        <p:tgtEl>
                                          <p:spTgt spid="6">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500"/>
                                        <p:tgtEl>
                                          <p:spTgt spid="6">
                                            <p:txEl>
                                              <p:pRg st="4" end="4"/>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7">
                                            <p:bg/>
                                          </p:spTgt>
                                        </p:tgtEl>
                                        <p:attrNameLst>
                                          <p:attrName>style.visibility</p:attrName>
                                        </p:attrNameLst>
                                      </p:cBhvr>
                                      <p:to>
                                        <p:strVal val="visible"/>
                                      </p:to>
                                    </p:set>
                                    <p:animEffect transition="in" filter="fade">
                                      <p:cBhvr>
                                        <p:cTn id="52" dur="500"/>
                                        <p:tgtEl>
                                          <p:spTgt spid="7">
                                            <p:bg/>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Effect transition="in" filter="fade">
                                      <p:cBhvr>
                                        <p:cTn id="55" dur="500"/>
                                        <p:tgtEl>
                                          <p:spTgt spid="7">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fade">
                                      <p:cBhvr>
                                        <p:cTn id="58" dur="500"/>
                                        <p:tgtEl>
                                          <p:spTgt spid="7">
                                            <p:txEl>
                                              <p:pRg st="1" end="1"/>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fade">
                                      <p:cBhvr>
                                        <p:cTn id="61" dur="500"/>
                                        <p:tgtEl>
                                          <p:spTgt spid="7">
                                            <p:txEl>
                                              <p:pRg st="2" end="2"/>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fade">
                                      <p:cBhvr>
                                        <p:cTn id="64" dur="500"/>
                                        <p:tgtEl>
                                          <p:spTgt spid="7">
                                            <p:txEl>
                                              <p:pRg st="3" end="3"/>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4" grpId="0"/>
      <p:bldP spid="8" grpId="0" animBg="1"/>
      <p:bldP spid="9"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704E47D-27D0-0A4A-8062-7A44BEF2C9BE}"/>
              </a:ext>
            </a:extLst>
          </p:cNvPr>
          <p:cNvGraphicFramePr>
            <a:graphicFrameLocks noGrp="1"/>
          </p:cNvGraphicFramePr>
          <p:nvPr>
            <p:ph idx="1"/>
            <p:extLst>
              <p:ext uri="{D42A27DB-BD31-4B8C-83A1-F6EECF244321}">
                <p14:modId xmlns:p14="http://schemas.microsoft.com/office/powerpoint/2010/main" val="1011785230"/>
              </p:ext>
            </p:extLst>
          </p:nvPr>
        </p:nvGraphicFramePr>
        <p:xfrm>
          <a:off x="345422" y="1289539"/>
          <a:ext cx="8446884" cy="4689232"/>
        </p:xfrm>
        <a:graphic>
          <a:graphicData uri="http://schemas.openxmlformats.org/drawingml/2006/table">
            <a:tbl>
              <a:tblPr firstRow="1" bandRow="1">
                <a:tableStyleId>{5C22544A-7EE6-4342-B048-85BDC9FD1C3A}</a:tableStyleId>
              </a:tblPr>
              <a:tblGrid>
                <a:gridCol w="2815628">
                  <a:extLst>
                    <a:ext uri="{9D8B030D-6E8A-4147-A177-3AD203B41FA5}">
                      <a16:colId xmlns:a16="http://schemas.microsoft.com/office/drawing/2014/main" val="1269924269"/>
                    </a:ext>
                  </a:extLst>
                </a:gridCol>
                <a:gridCol w="2815628">
                  <a:extLst>
                    <a:ext uri="{9D8B030D-6E8A-4147-A177-3AD203B41FA5}">
                      <a16:colId xmlns:a16="http://schemas.microsoft.com/office/drawing/2014/main" val="1330867228"/>
                    </a:ext>
                  </a:extLst>
                </a:gridCol>
                <a:gridCol w="2815628">
                  <a:extLst>
                    <a:ext uri="{9D8B030D-6E8A-4147-A177-3AD203B41FA5}">
                      <a16:colId xmlns:a16="http://schemas.microsoft.com/office/drawing/2014/main" val="3465183777"/>
                    </a:ext>
                  </a:extLst>
                </a:gridCol>
              </a:tblGrid>
              <a:tr h="622465">
                <a:tc gridSpan="3">
                  <a:txBody>
                    <a:bodyPr/>
                    <a:lstStyle/>
                    <a:p>
                      <a:pPr algn="ctr"/>
                      <a:r>
                        <a:rPr lang="en-US" sz="2400" dirty="0">
                          <a:solidFill>
                            <a:schemeClr val="tx1"/>
                          </a:solidFill>
                          <a:latin typeface="Arial" panose="020B0604020202020204" pitchFamily="34" charset="0"/>
                          <a:cs typeface="Arial" panose="020B0604020202020204" pitchFamily="34" charset="0"/>
                        </a:rPr>
                        <a:t>Binary Code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1">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72136227"/>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A</a:t>
                      </a:r>
                      <a:r>
                        <a:rPr lang="en-US" sz="2000" spc="100" baseline="0" dirty="0">
                          <a:latin typeface="Arial" panose="020B0604020202020204" pitchFamily="34" charset="0"/>
                          <a:cs typeface="Arial" panose="020B0604020202020204" pitchFamily="34" charset="0"/>
                        </a:rPr>
                        <a:t>     01000001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J</a:t>
                      </a:r>
                      <a:r>
                        <a:rPr lang="en-US" sz="2000" spc="100" baseline="0" dirty="0">
                          <a:latin typeface="Arial" panose="020B0604020202020204" pitchFamily="34" charset="0"/>
                          <a:cs typeface="Arial" panose="020B0604020202020204" pitchFamily="34" charset="0"/>
                        </a:rPr>
                        <a:t>     01001010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S</a:t>
                      </a:r>
                      <a:r>
                        <a:rPr lang="en-US" sz="2000" spc="100" baseline="0" dirty="0">
                          <a:latin typeface="Arial" panose="020B0604020202020204" pitchFamily="34" charset="0"/>
                          <a:cs typeface="Arial" panose="020B0604020202020204" pitchFamily="34" charset="0"/>
                        </a:rPr>
                        <a:t>     01010011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17403545"/>
                  </a:ext>
                </a:extLst>
              </a:tr>
              <a:tr h="45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00" baseline="0" dirty="0">
                          <a:solidFill>
                            <a:schemeClr val="accent4"/>
                          </a:solidFill>
                          <a:latin typeface="Arial" panose="020B0604020202020204" pitchFamily="34" charset="0"/>
                          <a:cs typeface="Arial" panose="020B0604020202020204" pitchFamily="34" charset="0"/>
                        </a:rPr>
                        <a:t>B</a:t>
                      </a:r>
                      <a:r>
                        <a:rPr lang="en-US" sz="2000" spc="100" baseline="0" dirty="0">
                          <a:latin typeface="Arial" panose="020B0604020202020204" pitchFamily="34" charset="0"/>
                          <a:cs typeface="Arial" panose="020B0604020202020204" pitchFamily="34" charset="0"/>
                        </a:rPr>
                        <a:t>     01000010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K</a:t>
                      </a:r>
                      <a:r>
                        <a:rPr lang="en-US" sz="2000" spc="100" baseline="0" dirty="0">
                          <a:latin typeface="Arial" panose="020B0604020202020204" pitchFamily="34" charset="0"/>
                          <a:cs typeface="Arial" panose="020B0604020202020204" pitchFamily="34" charset="0"/>
                        </a:rPr>
                        <a:t>     01001011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T</a:t>
                      </a:r>
                      <a:r>
                        <a:rPr lang="en-US" sz="2000" spc="100" baseline="0" dirty="0">
                          <a:latin typeface="Arial" panose="020B0604020202020204" pitchFamily="34" charset="0"/>
                          <a:cs typeface="Arial" panose="020B0604020202020204" pitchFamily="34" charset="0"/>
                        </a:rPr>
                        <a:t>     01010100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232064718"/>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C</a:t>
                      </a:r>
                      <a:r>
                        <a:rPr lang="en-US" sz="2000" spc="100" baseline="0" dirty="0">
                          <a:latin typeface="Arial" panose="020B0604020202020204" pitchFamily="34" charset="0"/>
                          <a:cs typeface="Arial" panose="020B0604020202020204" pitchFamily="34" charset="0"/>
                        </a:rPr>
                        <a:t>     01000011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L</a:t>
                      </a:r>
                      <a:r>
                        <a:rPr lang="en-US" sz="2000" spc="100" baseline="0" dirty="0">
                          <a:latin typeface="Arial" panose="020B0604020202020204" pitchFamily="34" charset="0"/>
                          <a:cs typeface="Arial" panose="020B0604020202020204" pitchFamily="34" charset="0"/>
                        </a:rPr>
                        <a:t>     01001100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U</a:t>
                      </a:r>
                      <a:r>
                        <a:rPr lang="en-US" sz="2000" spc="100" baseline="0" dirty="0">
                          <a:latin typeface="Arial" panose="020B0604020202020204" pitchFamily="34" charset="0"/>
                          <a:cs typeface="Arial" panose="020B0604020202020204" pitchFamily="34" charset="0"/>
                        </a:rPr>
                        <a:t>     01010101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348903859"/>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D</a:t>
                      </a:r>
                      <a:r>
                        <a:rPr lang="en-US" sz="2000" spc="100" baseline="0" dirty="0">
                          <a:latin typeface="Arial" panose="020B0604020202020204" pitchFamily="34" charset="0"/>
                          <a:cs typeface="Arial" panose="020B0604020202020204" pitchFamily="34" charset="0"/>
                        </a:rPr>
                        <a:t>     01000100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M</a:t>
                      </a:r>
                      <a:r>
                        <a:rPr lang="en-US" sz="2000" spc="100" baseline="0" dirty="0">
                          <a:latin typeface="Arial" panose="020B0604020202020204" pitchFamily="34" charset="0"/>
                          <a:cs typeface="Arial" panose="020B0604020202020204" pitchFamily="34" charset="0"/>
                        </a:rPr>
                        <a:t>     01001101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V</a:t>
                      </a:r>
                      <a:r>
                        <a:rPr lang="en-US" sz="2000" spc="100" baseline="0" dirty="0">
                          <a:latin typeface="Arial" panose="020B0604020202020204" pitchFamily="34" charset="0"/>
                          <a:cs typeface="Arial" panose="020B0604020202020204" pitchFamily="34" charset="0"/>
                        </a:rPr>
                        <a:t>     01010110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03352533"/>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E</a:t>
                      </a:r>
                      <a:r>
                        <a:rPr lang="en-US" sz="2000" spc="100" baseline="0" dirty="0">
                          <a:latin typeface="Arial" panose="020B0604020202020204" pitchFamily="34" charset="0"/>
                          <a:cs typeface="Arial" panose="020B0604020202020204" pitchFamily="34" charset="0"/>
                        </a:rPr>
                        <a:t>     01000101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N</a:t>
                      </a:r>
                      <a:r>
                        <a:rPr lang="en-US" sz="2000" spc="100" baseline="0" dirty="0">
                          <a:latin typeface="Arial" panose="020B0604020202020204" pitchFamily="34" charset="0"/>
                          <a:cs typeface="Arial" panose="020B0604020202020204" pitchFamily="34" charset="0"/>
                        </a:rPr>
                        <a:t>     01001110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W</a:t>
                      </a:r>
                      <a:r>
                        <a:rPr lang="en-US" sz="2000" spc="100" baseline="0" dirty="0">
                          <a:latin typeface="Arial" panose="020B0604020202020204" pitchFamily="34" charset="0"/>
                          <a:cs typeface="Arial" panose="020B0604020202020204" pitchFamily="34" charset="0"/>
                        </a:rPr>
                        <a:t>     01010111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540017705"/>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F</a:t>
                      </a:r>
                      <a:r>
                        <a:rPr lang="en-US" sz="2000" spc="100" baseline="0" dirty="0">
                          <a:latin typeface="Arial" panose="020B0604020202020204" pitchFamily="34" charset="0"/>
                          <a:cs typeface="Arial" panose="020B0604020202020204" pitchFamily="34" charset="0"/>
                        </a:rPr>
                        <a:t>     01000110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O</a:t>
                      </a:r>
                      <a:r>
                        <a:rPr lang="en-US" sz="2000" spc="100" baseline="0" dirty="0">
                          <a:latin typeface="Arial" panose="020B0604020202020204" pitchFamily="34" charset="0"/>
                          <a:cs typeface="Arial" panose="020B0604020202020204" pitchFamily="34" charset="0"/>
                        </a:rPr>
                        <a:t>     01001111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X</a:t>
                      </a:r>
                      <a:r>
                        <a:rPr lang="en-US" sz="2000" spc="100" baseline="0" dirty="0">
                          <a:latin typeface="Arial" panose="020B0604020202020204" pitchFamily="34" charset="0"/>
                          <a:cs typeface="Arial" panose="020B0604020202020204" pitchFamily="34" charset="0"/>
                        </a:rPr>
                        <a:t>     01011000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72007367"/>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G</a:t>
                      </a:r>
                      <a:r>
                        <a:rPr lang="en-US" sz="2000" spc="100" baseline="0" dirty="0">
                          <a:latin typeface="Arial" panose="020B0604020202020204" pitchFamily="34" charset="0"/>
                          <a:cs typeface="Arial" panose="020B0604020202020204" pitchFamily="34" charset="0"/>
                        </a:rPr>
                        <a:t>     01000111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P</a:t>
                      </a:r>
                      <a:r>
                        <a:rPr lang="en-US" sz="2000" spc="100" baseline="0" dirty="0">
                          <a:latin typeface="Arial" panose="020B0604020202020204" pitchFamily="34" charset="0"/>
                          <a:cs typeface="Arial" panose="020B0604020202020204" pitchFamily="34" charset="0"/>
                        </a:rPr>
                        <a:t>     01010000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Y</a:t>
                      </a:r>
                      <a:r>
                        <a:rPr lang="en-US" sz="2000" spc="100" baseline="0" dirty="0">
                          <a:latin typeface="Arial" panose="020B0604020202020204" pitchFamily="34" charset="0"/>
                          <a:cs typeface="Arial" panose="020B0604020202020204" pitchFamily="34" charset="0"/>
                        </a:rPr>
                        <a:t>     01011001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93194531"/>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H</a:t>
                      </a:r>
                      <a:r>
                        <a:rPr lang="en-US" sz="2000" spc="100" baseline="0" dirty="0">
                          <a:latin typeface="Arial" panose="020B0604020202020204" pitchFamily="34" charset="0"/>
                          <a:cs typeface="Arial" panose="020B0604020202020204" pitchFamily="34" charset="0"/>
                        </a:rPr>
                        <a:t>     01001000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Q</a:t>
                      </a:r>
                      <a:r>
                        <a:rPr lang="en-US" sz="2000" spc="100" baseline="0" dirty="0">
                          <a:latin typeface="Arial" panose="020B0604020202020204" pitchFamily="34" charset="0"/>
                          <a:cs typeface="Arial" panose="020B0604020202020204" pitchFamily="34" charset="0"/>
                        </a:rPr>
                        <a:t>     01010001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Z</a:t>
                      </a:r>
                      <a:r>
                        <a:rPr lang="en-US" sz="2000" spc="100" baseline="0" dirty="0">
                          <a:latin typeface="Arial" panose="020B0604020202020204" pitchFamily="34" charset="0"/>
                          <a:cs typeface="Arial" panose="020B0604020202020204" pitchFamily="34" charset="0"/>
                        </a:rPr>
                        <a:t>     01011010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02890409"/>
                  </a:ext>
                </a:extLst>
              </a:tr>
              <a:tr h="451863">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I</a:t>
                      </a:r>
                      <a:r>
                        <a:rPr lang="en-US" sz="2000" spc="100" baseline="0" dirty="0">
                          <a:latin typeface="Arial" panose="020B0604020202020204" pitchFamily="34" charset="0"/>
                          <a:cs typeface="Arial" panose="020B0604020202020204" pitchFamily="34" charset="0"/>
                        </a:rPr>
                        <a:t>     01001001</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r>
                        <a:rPr lang="en-US" sz="2000" b="1" spc="100" baseline="0" dirty="0">
                          <a:solidFill>
                            <a:schemeClr val="accent4"/>
                          </a:solidFill>
                          <a:latin typeface="Arial" panose="020B0604020202020204" pitchFamily="34" charset="0"/>
                          <a:cs typeface="Arial" panose="020B0604020202020204" pitchFamily="34" charset="0"/>
                        </a:rPr>
                        <a:t>R</a:t>
                      </a:r>
                      <a:r>
                        <a:rPr lang="en-US" sz="2000" spc="100" baseline="0" dirty="0">
                          <a:latin typeface="Arial" panose="020B0604020202020204" pitchFamily="34" charset="0"/>
                          <a:cs typeface="Arial" panose="020B0604020202020204" pitchFamily="34" charset="0"/>
                        </a:rPr>
                        <a:t>     01010010</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endParaRPr lang="en-US" sz="2000" spc="100" baseline="0" dirty="0">
                        <a:latin typeface="Arial" panose="020B0604020202020204" pitchFamily="34" charset="0"/>
                        <a:cs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158855929"/>
                  </a:ext>
                </a:extLst>
              </a:tr>
            </a:tbl>
          </a:graphicData>
        </a:graphic>
      </p:graphicFrame>
      <p:sp>
        <p:nvSpPr>
          <p:cNvPr id="3" name="Title 2">
            <a:extLst>
              <a:ext uri="{FF2B5EF4-FFF2-40B4-BE49-F238E27FC236}">
                <a16:creationId xmlns:a16="http://schemas.microsoft.com/office/drawing/2014/main" id="{202A3AA3-700B-5A43-8EC3-61B9DC55B776}"/>
              </a:ext>
            </a:extLst>
          </p:cNvPr>
          <p:cNvSpPr>
            <a:spLocks noGrp="1"/>
          </p:cNvSpPr>
          <p:nvPr>
            <p:ph type="title"/>
          </p:nvPr>
        </p:nvSpPr>
        <p:spPr>
          <a:xfrm>
            <a:off x="345424" y="187099"/>
            <a:ext cx="8151990" cy="817631"/>
          </a:xfrm>
        </p:spPr>
        <p:txBody>
          <a:bodyPr/>
          <a:lstStyle/>
          <a:p>
            <a:r>
              <a:rPr lang="en-US" dirty="0"/>
              <a:t>What’s Your Favorite Food?</a:t>
            </a:r>
          </a:p>
        </p:txBody>
      </p:sp>
    </p:spTree>
    <p:extLst>
      <p:ext uri="{BB962C8B-B14F-4D97-AF65-F5344CB8AC3E}">
        <p14:creationId xmlns:p14="http://schemas.microsoft.com/office/powerpoint/2010/main" val="140590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FA8B5F39-9507-574D-822D-18952A417E0B}"/>
              </a:ext>
            </a:extLst>
          </p:cNvPr>
          <p:cNvSpPr>
            <a:spLocks noGrp="1"/>
          </p:cNvSpPr>
          <p:nvPr>
            <p:ph sz="half" idx="1"/>
          </p:nvPr>
        </p:nvSpPr>
        <p:spPr>
          <a:xfrm>
            <a:off x="345425" y="1420051"/>
            <a:ext cx="3910051" cy="514258"/>
          </a:xfrm>
          <a:solidFill>
            <a:schemeClr val="accent3"/>
          </a:solidFill>
        </p:spPr>
        <p:txBody>
          <a:bodyPr anchor="ctr">
            <a:normAutofit/>
          </a:bodyPr>
          <a:lstStyle/>
          <a:p>
            <a:pPr marL="0" indent="0" algn="ctr">
              <a:buNone/>
            </a:pPr>
            <a:r>
              <a:rPr lang="en-US" sz="2400" b="1" dirty="0">
                <a:solidFill>
                  <a:schemeClr val="bg1"/>
                </a:solidFill>
              </a:rPr>
              <a:t>Part 1</a:t>
            </a:r>
          </a:p>
        </p:txBody>
      </p:sp>
      <p:sp>
        <p:nvSpPr>
          <p:cNvPr id="17" name="Content Placeholder 16">
            <a:extLst>
              <a:ext uri="{FF2B5EF4-FFF2-40B4-BE49-F238E27FC236}">
                <a16:creationId xmlns:a16="http://schemas.microsoft.com/office/drawing/2014/main" id="{47F952D1-EAB5-F449-B57D-099917746756}"/>
              </a:ext>
            </a:extLst>
          </p:cNvPr>
          <p:cNvSpPr>
            <a:spLocks noGrp="1"/>
          </p:cNvSpPr>
          <p:nvPr>
            <p:ph sz="half" idx="2"/>
          </p:nvPr>
        </p:nvSpPr>
        <p:spPr>
          <a:xfrm>
            <a:off x="4829911" y="1420051"/>
            <a:ext cx="3909399" cy="514258"/>
          </a:xfrm>
          <a:solidFill>
            <a:schemeClr val="accent4"/>
          </a:solidFill>
        </p:spPr>
        <p:txBody>
          <a:bodyPr anchor="ctr">
            <a:normAutofit/>
          </a:bodyPr>
          <a:lstStyle/>
          <a:p>
            <a:pPr marL="0" indent="0" algn="ctr">
              <a:buNone/>
            </a:pPr>
            <a:r>
              <a:rPr lang="en-US" sz="2400" b="1" dirty="0">
                <a:solidFill>
                  <a:schemeClr val="bg1"/>
                </a:solidFill>
              </a:rPr>
              <a:t>Part 2</a:t>
            </a:r>
          </a:p>
        </p:txBody>
      </p:sp>
      <p:sp>
        <p:nvSpPr>
          <p:cNvPr id="4" name="Title 3">
            <a:extLst>
              <a:ext uri="{FF2B5EF4-FFF2-40B4-BE49-F238E27FC236}">
                <a16:creationId xmlns:a16="http://schemas.microsoft.com/office/drawing/2014/main" id="{1A9E2E8A-E240-474B-B5A5-DB9C08CF27EF}"/>
              </a:ext>
            </a:extLst>
          </p:cNvPr>
          <p:cNvSpPr>
            <a:spLocks noGrp="1"/>
          </p:cNvSpPr>
          <p:nvPr>
            <p:ph type="title"/>
          </p:nvPr>
        </p:nvSpPr>
        <p:spPr/>
        <p:txBody>
          <a:bodyPr/>
          <a:lstStyle/>
          <a:p>
            <a:r>
              <a:rPr lang="en-US" dirty="0"/>
              <a:t>Crack the Code!</a:t>
            </a:r>
          </a:p>
        </p:txBody>
      </p:sp>
      <p:graphicFrame>
        <p:nvGraphicFramePr>
          <p:cNvPr id="18" name="Table 10">
            <a:extLst>
              <a:ext uri="{FF2B5EF4-FFF2-40B4-BE49-F238E27FC236}">
                <a16:creationId xmlns:a16="http://schemas.microsoft.com/office/drawing/2014/main" id="{B29AD6A6-3A96-294E-BD15-54547C08DFE2}"/>
              </a:ext>
            </a:extLst>
          </p:cNvPr>
          <p:cNvGraphicFramePr>
            <a:graphicFrameLocks/>
          </p:cNvGraphicFramePr>
          <p:nvPr>
            <p:extLst>
              <p:ext uri="{D42A27DB-BD31-4B8C-83A1-F6EECF244321}">
                <p14:modId xmlns:p14="http://schemas.microsoft.com/office/powerpoint/2010/main" val="2148918081"/>
              </p:ext>
            </p:extLst>
          </p:nvPr>
        </p:nvGraphicFramePr>
        <p:xfrm>
          <a:off x="346077" y="2194294"/>
          <a:ext cx="2326785" cy="2319960"/>
        </p:xfrm>
        <a:graphic>
          <a:graphicData uri="http://schemas.openxmlformats.org/drawingml/2006/table">
            <a:tbl>
              <a:tblPr firstRow="1" bandRow="1">
                <a:tableStyleId>{2D5ABB26-0587-4C30-8999-92F81FD0307C}</a:tableStyleId>
              </a:tblPr>
              <a:tblGrid>
                <a:gridCol w="465357">
                  <a:extLst>
                    <a:ext uri="{9D8B030D-6E8A-4147-A177-3AD203B41FA5}">
                      <a16:colId xmlns:a16="http://schemas.microsoft.com/office/drawing/2014/main" val="896997400"/>
                    </a:ext>
                  </a:extLst>
                </a:gridCol>
                <a:gridCol w="465357">
                  <a:extLst>
                    <a:ext uri="{9D8B030D-6E8A-4147-A177-3AD203B41FA5}">
                      <a16:colId xmlns:a16="http://schemas.microsoft.com/office/drawing/2014/main" val="3225157738"/>
                    </a:ext>
                  </a:extLst>
                </a:gridCol>
                <a:gridCol w="465357">
                  <a:extLst>
                    <a:ext uri="{9D8B030D-6E8A-4147-A177-3AD203B41FA5}">
                      <a16:colId xmlns:a16="http://schemas.microsoft.com/office/drawing/2014/main" val="2352809952"/>
                    </a:ext>
                  </a:extLst>
                </a:gridCol>
                <a:gridCol w="465357">
                  <a:extLst>
                    <a:ext uri="{9D8B030D-6E8A-4147-A177-3AD203B41FA5}">
                      <a16:colId xmlns:a16="http://schemas.microsoft.com/office/drawing/2014/main" val="3721618351"/>
                    </a:ext>
                  </a:extLst>
                </a:gridCol>
                <a:gridCol w="465357">
                  <a:extLst>
                    <a:ext uri="{9D8B030D-6E8A-4147-A177-3AD203B41FA5}">
                      <a16:colId xmlns:a16="http://schemas.microsoft.com/office/drawing/2014/main" val="4253496390"/>
                    </a:ext>
                  </a:extLst>
                </a:gridCol>
              </a:tblGrid>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85367037"/>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791397710"/>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689688361"/>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015917135"/>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980866572"/>
                  </a:ext>
                </a:extLst>
              </a:tr>
            </a:tbl>
          </a:graphicData>
        </a:graphic>
      </p:graphicFrame>
      <p:graphicFrame>
        <p:nvGraphicFramePr>
          <p:cNvPr id="19" name="Table 18">
            <a:extLst>
              <a:ext uri="{FF2B5EF4-FFF2-40B4-BE49-F238E27FC236}">
                <a16:creationId xmlns:a16="http://schemas.microsoft.com/office/drawing/2014/main" id="{4EC4B092-1D0D-6647-A509-11A723D53DCC}"/>
              </a:ext>
            </a:extLst>
          </p:cNvPr>
          <p:cNvGraphicFramePr>
            <a:graphicFrameLocks/>
          </p:cNvGraphicFramePr>
          <p:nvPr>
            <p:extLst>
              <p:ext uri="{D42A27DB-BD31-4B8C-83A1-F6EECF244321}">
                <p14:modId xmlns:p14="http://schemas.microsoft.com/office/powerpoint/2010/main" val="2610913988"/>
              </p:ext>
            </p:extLst>
          </p:nvPr>
        </p:nvGraphicFramePr>
        <p:xfrm>
          <a:off x="2854816" y="2194294"/>
          <a:ext cx="1400660" cy="2319960"/>
        </p:xfrm>
        <a:graphic>
          <a:graphicData uri="http://schemas.openxmlformats.org/drawingml/2006/table">
            <a:tbl>
              <a:tblPr firstRow="1" bandRow="1">
                <a:tableStyleId>{2D5ABB26-0587-4C30-8999-92F81FD0307C}</a:tableStyleId>
              </a:tblPr>
              <a:tblGrid>
                <a:gridCol w="280132">
                  <a:extLst>
                    <a:ext uri="{9D8B030D-6E8A-4147-A177-3AD203B41FA5}">
                      <a16:colId xmlns:a16="http://schemas.microsoft.com/office/drawing/2014/main" val="896997400"/>
                    </a:ext>
                  </a:extLst>
                </a:gridCol>
                <a:gridCol w="280132">
                  <a:extLst>
                    <a:ext uri="{9D8B030D-6E8A-4147-A177-3AD203B41FA5}">
                      <a16:colId xmlns:a16="http://schemas.microsoft.com/office/drawing/2014/main" val="3225157738"/>
                    </a:ext>
                  </a:extLst>
                </a:gridCol>
                <a:gridCol w="280132">
                  <a:extLst>
                    <a:ext uri="{9D8B030D-6E8A-4147-A177-3AD203B41FA5}">
                      <a16:colId xmlns:a16="http://schemas.microsoft.com/office/drawing/2014/main" val="2352809952"/>
                    </a:ext>
                  </a:extLst>
                </a:gridCol>
                <a:gridCol w="280132">
                  <a:extLst>
                    <a:ext uri="{9D8B030D-6E8A-4147-A177-3AD203B41FA5}">
                      <a16:colId xmlns:a16="http://schemas.microsoft.com/office/drawing/2014/main" val="3721618351"/>
                    </a:ext>
                  </a:extLst>
                </a:gridCol>
                <a:gridCol w="280132">
                  <a:extLst>
                    <a:ext uri="{9D8B030D-6E8A-4147-A177-3AD203B41FA5}">
                      <a16:colId xmlns:a16="http://schemas.microsoft.com/office/drawing/2014/main" val="4253496390"/>
                    </a:ext>
                  </a:extLst>
                </a:gridCol>
              </a:tblGrid>
              <a:tr h="463992">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5367037"/>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1397710"/>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9688361"/>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5917135"/>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latin typeface="Arial" panose="020B0604020202020204" pitchFamily="34" charset="0"/>
                      </a:endParaRPr>
                    </a:p>
                  </a:txBody>
                  <a:tcPr marL="78744" marR="78744" marT="39372" marB="3937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0866572"/>
                  </a:ext>
                </a:extLst>
              </a:tr>
            </a:tbl>
          </a:graphicData>
        </a:graphic>
      </p:graphicFrame>
      <p:graphicFrame>
        <p:nvGraphicFramePr>
          <p:cNvPr id="20" name="Table 10">
            <a:extLst>
              <a:ext uri="{FF2B5EF4-FFF2-40B4-BE49-F238E27FC236}">
                <a16:creationId xmlns:a16="http://schemas.microsoft.com/office/drawing/2014/main" id="{B1306A66-686D-7E41-BF25-972ED7903171}"/>
              </a:ext>
            </a:extLst>
          </p:cNvPr>
          <p:cNvGraphicFramePr>
            <a:graphicFrameLocks/>
          </p:cNvGraphicFramePr>
          <p:nvPr>
            <p:extLst>
              <p:ext uri="{D42A27DB-BD31-4B8C-83A1-F6EECF244321}">
                <p14:modId xmlns:p14="http://schemas.microsoft.com/office/powerpoint/2010/main" val="187266878"/>
              </p:ext>
            </p:extLst>
          </p:nvPr>
        </p:nvGraphicFramePr>
        <p:xfrm>
          <a:off x="4829911" y="2194294"/>
          <a:ext cx="2326785" cy="2319960"/>
        </p:xfrm>
        <a:graphic>
          <a:graphicData uri="http://schemas.openxmlformats.org/drawingml/2006/table">
            <a:tbl>
              <a:tblPr firstRow="1" bandRow="1">
                <a:tableStyleId>{2D5ABB26-0587-4C30-8999-92F81FD0307C}</a:tableStyleId>
              </a:tblPr>
              <a:tblGrid>
                <a:gridCol w="465357">
                  <a:extLst>
                    <a:ext uri="{9D8B030D-6E8A-4147-A177-3AD203B41FA5}">
                      <a16:colId xmlns:a16="http://schemas.microsoft.com/office/drawing/2014/main" val="896997400"/>
                    </a:ext>
                  </a:extLst>
                </a:gridCol>
                <a:gridCol w="465357">
                  <a:extLst>
                    <a:ext uri="{9D8B030D-6E8A-4147-A177-3AD203B41FA5}">
                      <a16:colId xmlns:a16="http://schemas.microsoft.com/office/drawing/2014/main" val="3225157738"/>
                    </a:ext>
                  </a:extLst>
                </a:gridCol>
                <a:gridCol w="465357">
                  <a:extLst>
                    <a:ext uri="{9D8B030D-6E8A-4147-A177-3AD203B41FA5}">
                      <a16:colId xmlns:a16="http://schemas.microsoft.com/office/drawing/2014/main" val="2352809952"/>
                    </a:ext>
                  </a:extLst>
                </a:gridCol>
                <a:gridCol w="465357">
                  <a:extLst>
                    <a:ext uri="{9D8B030D-6E8A-4147-A177-3AD203B41FA5}">
                      <a16:colId xmlns:a16="http://schemas.microsoft.com/office/drawing/2014/main" val="3721618351"/>
                    </a:ext>
                  </a:extLst>
                </a:gridCol>
                <a:gridCol w="465357">
                  <a:extLst>
                    <a:ext uri="{9D8B030D-6E8A-4147-A177-3AD203B41FA5}">
                      <a16:colId xmlns:a16="http://schemas.microsoft.com/office/drawing/2014/main" val="4253496390"/>
                    </a:ext>
                  </a:extLst>
                </a:gridCol>
              </a:tblGrid>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85367037"/>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791397710"/>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689688361"/>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015917135"/>
                  </a:ext>
                </a:extLst>
              </a:tr>
              <a:tr h="463992">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endParaRPr lang="en-US" sz="1600" b="0" i="0" dirty="0">
                        <a:latin typeface="Arial" panose="020B0604020202020204" pitchFamily="34" charset="0"/>
                      </a:endParaRPr>
                    </a:p>
                  </a:txBody>
                  <a:tcPr marL="78744" marR="78744" marT="39372" marB="3937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980866572"/>
                  </a:ext>
                </a:extLst>
              </a:tr>
            </a:tbl>
          </a:graphicData>
        </a:graphic>
      </p:graphicFrame>
      <p:graphicFrame>
        <p:nvGraphicFramePr>
          <p:cNvPr id="21" name="Table 20">
            <a:extLst>
              <a:ext uri="{FF2B5EF4-FFF2-40B4-BE49-F238E27FC236}">
                <a16:creationId xmlns:a16="http://schemas.microsoft.com/office/drawing/2014/main" id="{03F0B626-43C4-4B4B-9941-F4629FE19131}"/>
              </a:ext>
            </a:extLst>
          </p:cNvPr>
          <p:cNvGraphicFramePr>
            <a:graphicFrameLocks/>
          </p:cNvGraphicFramePr>
          <p:nvPr>
            <p:extLst>
              <p:ext uri="{D42A27DB-BD31-4B8C-83A1-F6EECF244321}">
                <p14:modId xmlns:p14="http://schemas.microsoft.com/office/powerpoint/2010/main" val="2209407060"/>
              </p:ext>
            </p:extLst>
          </p:nvPr>
        </p:nvGraphicFramePr>
        <p:xfrm>
          <a:off x="7338650" y="2194294"/>
          <a:ext cx="1400660" cy="2319960"/>
        </p:xfrm>
        <a:graphic>
          <a:graphicData uri="http://schemas.openxmlformats.org/drawingml/2006/table">
            <a:tbl>
              <a:tblPr firstRow="1" bandRow="1">
                <a:tableStyleId>{2D5ABB26-0587-4C30-8999-92F81FD0307C}</a:tableStyleId>
              </a:tblPr>
              <a:tblGrid>
                <a:gridCol w="280132">
                  <a:extLst>
                    <a:ext uri="{9D8B030D-6E8A-4147-A177-3AD203B41FA5}">
                      <a16:colId xmlns:a16="http://schemas.microsoft.com/office/drawing/2014/main" val="896997400"/>
                    </a:ext>
                  </a:extLst>
                </a:gridCol>
                <a:gridCol w="280132">
                  <a:extLst>
                    <a:ext uri="{9D8B030D-6E8A-4147-A177-3AD203B41FA5}">
                      <a16:colId xmlns:a16="http://schemas.microsoft.com/office/drawing/2014/main" val="3225157738"/>
                    </a:ext>
                  </a:extLst>
                </a:gridCol>
                <a:gridCol w="280132">
                  <a:extLst>
                    <a:ext uri="{9D8B030D-6E8A-4147-A177-3AD203B41FA5}">
                      <a16:colId xmlns:a16="http://schemas.microsoft.com/office/drawing/2014/main" val="2352809952"/>
                    </a:ext>
                  </a:extLst>
                </a:gridCol>
                <a:gridCol w="280132">
                  <a:extLst>
                    <a:ext uri="{9D8B030D-6E8A-4147-A177-3AD203B41FA5}">
                      <a16:colId xmlns:a16="http://schemas.microsoft.com/office/drawing/2014/main" val="3721618351"/>
                    </a:ext>
                  </a:extLst>
                </a:gridCol>
                <a:gridCol w="280132">
                  <a:extLst>
                    <a:ext uri="{9D8B030D-6E8A-4147-A177-3AD203B41FA5}">
                      <a16:colId xmlns:a16="http://schemas.microsoft.com/office/drawing/2014/main" val="4253496390"/>
                    </a:ext>
                  </a:extLst>
                </a:gridCol>
              </a:tblGrid>
              <a:tr h="463992">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5367037"/>
                  </a:ext>
                </a:extLst>
              </a:tr>
              <a:tr h="463992">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1397710"/>
                  </a:ext>
                </a:extLst>
              </a:tr>
              <a:tr h="463992">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9688361"/>
                  </a:ext>
                </a:extLst>
              </a:tr>
              <a:tr h="463992">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0</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5917135"/>
                  </a:ext>
                </a:extLst>
              </a:tr>
              <a:tr h="463992">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i="0" dirty="0">
                          <a:latin typeface="Arial" panose="020B0604020202020204" pitchFamily="34" charset="0"/>
                          <a:cs typeface="Arial" panose="020B0604020202020204" pitchFamily="34" charset="0"/>
                        </a:rPr>
                        <a:t>1</a:t>
                      </a:r>
                    </a:p>
                  </a:txBody>
                  <a:tcPr marL="78744" marR="78744" marT="39372" marB="39372"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0866572"/>
                  </a:ext>
                </a:extLst>
              </a:tr>
            </a:tbl>
          </a:graphicData>
        </a:graphic>
      </p:graphicFrame>
      <p:cxnSp>
        <p:nvCxnSpPr>
          <p:cNvPr id="23" name="Straight Connector 22">
            <a:extLst>
              <a:ext uri="{FF2B5EF4-FFF2-40B4-BE49-F238E27FC236}">
                <a16:creationId xmlns:a16="http://schemas.microsoft.com/office/drawing/2014/main" id="{C8B7D2B8-9868-2C44-ACC0-792F80A226B7}"/>
              </a:ext>
            </a:extLst>
          </p:cNvPr>
          <p:cNvCxnSpPr>
            <a:cxnSpLocks/>
          </p:cNvCxnSpPr>
          <p:nvPr/>
        </p:nvCxnSpPr>
        <p:spPr>
          <a:xfrm flipH="1" flipV="1">
            <a:off x="4548554" y="1420051"/>
            <a:ext cx="11723" cy="471111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940886"/>
      </p:ext>
    </p:extLst>
  </p:cSld>
  <p:clrMapOvr>
    <a:masterClrMapping/>
  </p:clrMapOvr>
</p:sld>
</file>

<file path=ppt/theme/theme1.xml><?xml version="1.0" encoding="utf-8"?>
<a:theme xmlns:a="http://schemas.openxmlformats.org/drawingml/2006/main" name="Office Theme">
  <a:themeElements>
    <a:clrScheme name="Mastercard Girls4tech">
      <a:dk1>
        <a:srgbClr val="662C91"/>
      </a:dk1>
      <a:lt1>
        <a:srgbClr val="FFFFFF"/>
      </a:lt1>
      <a:dk2>
        <a:srgbClr val="414041"/>
      </a:dk2>
      <a:lt2>
        <a:srgbClr val="E7E6E6"/>
      </a:lt2>
      <a:accent1>
        <a:srgbClr val="F26522"/>
      </a:accent1>
      <a:accent2>
        <a:srgbClr val="FFCB05"/>
      </a:accent2>
      <a:accent3>
        <a:srgbClr val="ED0C6E"/>
      </a:accent3>
      <a:accent4>
        <a:srgbClr val="53C3C0"/>
      </a:accent4>
      <a:accent5>
        <a:srgbClr val="89B33C"/>
      </a:accent5>
      <a:accent6>
        <a:srgbClr val="00AEE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7" ma:contentTypeDescription="Create a new document." ma:contentTypeScope="" ma:versionID="374f772c39dd90476ca6362ffb33a326">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1d4f8fd3078afd6fa601b97a66d2f80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documentManagement>
</p:properties>
</file>

<file path=customXml/itemProps1.xml><?xml version="1.0" encoding="utf-8"?>
<ds:datastoreItem xmlns:ds="http://schemas.openxmlformats.org/officeDocument/2006/customXml" ds:itemID="{3DA85F65-DBDF-4A20-990B-5C3A8BF0CB47}">
  <ds:schemaRefs>
    <ds:schemaRef ds:uri="http://schemas.microsoft.com/sharepoint/v3/contenttype/forms"/>
  </ds:schemaRefs>
</ds:datastoreItem>
</file>

<file path=customXml/itemProps2.xml><?xml version="1.0" encoding="utf-8"?>
<ds:datastoreItem xmlns:ds="http://schemas.openxmlformats.org/officeDocument/2006/customXml" ds:itemID="{87ADB1CF-4511-4E5D-B927-81620A1878C1}">
  <ds:schemaRefs>
    <ds:schemaRef ds:uri="0b5f8546-f232-423b-b5ab-b50858856574"/>
    <ds:schemaRef ds:uri="2f80ae54-6d9f-4f2a-b7e8-58987361d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FE62EA-DBFC-4209-8556-8751895E6E33}">
  <ds:schemaRefs>
    <ds:schemaRef ds:uri="http://www.w3.org/XML/1998/namespace"/>
    <ds:schemaRef ds:uri="http://purl.org/dc/terms/"/>
    <ds:schemaRef ds:uri="http://purl.org/dc/dcmitype/"/>
    <ds:schemaRef ds:uri="http://schemas.microsoft.com/sharepoint/v3"/>
    <ds:schemaRef ds:uri="http://schemas.microsoft.com/office/2006/metadata/properties"/>
    <ds:schemaRef ds:uri="http://schemas.microsoft.com/office/2006/documentManagement/types"/>
    <ds:schemaRef ds:uri="http://schemas.microsoft.com/office/infopath/2007/PartnerControls"/>
    <ds:schemaRef ds:uri="0b5f8546-f232-423b-b5ab-b50858856574"/>
    <ds:schemaRef ds:uri="http://schemas.openxmlformats.org/package/2006/metadata/core-properties"/>
    <ds:schemaRef ds:uri="2f80ae54-6d9f-4f2a-b7e8-58987361d6c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855</TotalTime>
  <Words>2384</Words>
  <Application>Microsoft Office PowerPoint</Application>
  <PresentationFormat>On-screen Show (4:3)</PresentationFormat>
  <Paragraphs>247</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What is Technology?</vt:lpstr>
      <vt:lpstr>Technology</vt:lpstr>
      <vt:lpstr>Spot the Tech!</vt:lpstr>
      <vt:lpstr>Digital Convergence</vt:lpstr>
      <vt:lpstr>Ask Questions    —    Find Answers </vt:lpstr>
      <vt:lpstr>Binary Code</vt:lpstr>
      <vt:lpstr>What’s Your Favorite Food?</vt:lpstr>
      <vt:lpstr>Crack the Code!</vt:lpstr>
      <vt:lpstr>Security Engineer</vt:lpstr>
      <vt:lpstr>Cyber Disruptions</vt:lpstr>
      <vt:lpstr>On the Case!</vt:lpstr>
      <vt:lpstr>Binary Communication</vt:lpstr>
      <vt:lpstr>Step 1: Translate Your Messages</vt:lpstr>
      <vt:lpstr>Step 2: Send and Reassemble Messages</vt:lpstr>
      <vt:lpstr>Crack the Code!</vt:lpstr>
      <vt:lpstr>3-2-1 Exit Slip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Johnson</dc:creator>
  <cp:lastModifiedBy>Rebecca Johnson</cp:lastModifiedBy>
  <cp:revision>94</cp:revision>
  <dcterms:created xsi:type="dcterms:W3CDTF">2020-10-23T18:47:28Z</dcterms:created>
  <dcterms:modified xsi:type="dcterms:W3CDTF">2021-04-08T16:02:51Z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